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04" r:id="rId2"/>
    <p:sldId id="405" r:id="rId3"/>
    <p:sldId id="408" r:id="rId4"/>
    <p:sldId id="409" r:id="rId5"/>
    <p:sldId id="410" r:id="rId6"/>
    <p:sldId id="381" r:id="rId7"/>
    <p:sldId id="344" r:id="rId8"/>
    <p:sldId id="341" r:id="rId9"/>
    <p:sldId id="340" r:id="rId10"/>
    <p:sldId id="394" r:id="rId11"/>
    <p:sldId id="425" r:id="rId12"/>
    <p:sldId id="420" r:id="rId13"/>
    <p:sldId id="407" r:id="rId14"/>
    <p:sldId id="339" r:id="rId15"/>
    <p:sldId id="399" r:id="rId16"/>
    <p:sldId id="412" r:id="rId17"/>
    <p:sldId id="430" r:id="rId18"/>
    <p:sldId id="429" r:id="rId19"/>
    <p:sldId id="431" r:id="rId20"/>
    <p:sldId id="395" r:id="rId21"/>
    <p:sldId id="421" r:id="rId22"/>
    <p:sldId id="406" r:id="rId23"/>
    <p:sldId id="423" r:id="rId24"/>
    <p:sldId id="424" r:id="rId25"/>
    <p:sldId id="419" r:id="rId26"/>
    <p:sldId id="426" r:id="rId27"/>
    <p:sldId id="427" r:id="rId28"/>
    <p:sldId id="42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FDA"/>
    <a:srgbClr val="FDE4C3"/>
    <a:srgbClr val="FDD5C3"/>
    <a:srgbClr val="B0F5FE"/>
    <a:srgbClr val="2F6EED"/>
    <a:srgbClr val="9A4D00"/>
    <a:srgbClr val="7E2A04"/>
    <a:srgbClr val="067806"/>
    <a:srgbClr val="C24006"/>
    <a:srgbClr val="FBCE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50" autoAdjust="0"/>
    <p:restoredTop sz="94660"/>
  </p:normalViewPr>
  <p:slideViewPr>
    <p:cSldViewPr snapToGrid="0">
      <p:cViewPr varScale="1">
        <p:scale>
          <a:sx n="50" d="100"/>
          <a:sy n="50" d="100"/>
        </p:scale>
        <p:origin x="61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EBEF3-C05F-451B-A73C-D0838D452345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6EB44-BF07-4E8F-AD6D-1E27FE867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sonet.agron.iastate.edu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N model contains six stocks: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Atmospheric (gaseous) dinitrogen, N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Soil Inorganic N (ammonia (NH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ammonium (NH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and nitrate (NO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Crop N, which at harvest time is split into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Yield N (harvested portion) and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Detrital N (residue returned to Soil Organic N);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Soil Organic 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Stream 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Plus, an optional flow to Riparian buffer strips.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contains seven flows: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N Fixation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By this process, N flows from the atmosphere to the soil. Lightning or microbes hosted in legumes such as soybean and alfalfa or free-living microbes can transform non-reactive atmospheric N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reactive ammonia in air and ammonium within the Soil Inorganic N stock. This is the only natural input of N to the system. Within the soil, ammonium is converted to nitrate by the process of nitrification by microbes (not depicted in the model); nitrate is also contained in the Soil Inorganic N stock. In this model, N fertilizer additions by people are treated as an event, not a flux, but the amount of N fertilizer added is included as an input in the N budget calculations.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Assimilation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(uptake by crops) occurs when N flows from the Soil Inorganic N stock to Crop N, mostly in the form of nitrate or ammonium.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Crop N flows to Harvested Yield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harvest time.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remainder of the crop,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Detrital N, flows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the Soil Organic N stock.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5) Immobilization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occurs when Soil Inorganic N is taken up by microbes and becomes part of the Soil Organic N stock.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6) N Mineralization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(= Ammonification) occurs when Soil Organic N is decomposed into Soil Inorganic N.  N ‘fixed’ during N fixation can meet at least part of the crop N uptake requirement. Other crops, such as corn and oats, rely entirely on inorganic N that becomes available from N mineralization, or on fertilizer additions.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7) Denitrification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also mediated by microbes, is the process by which nitrate (Soil inorganic N) is converted to nitrous oxide or to atmospheric N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Nitrous oxide is a greenhouse gas, an air pollutant. 8) N leaching loss occurs when soil water leaches nitrates into groundwater and streams, polluting water onsite and downstream, all the way to the Gulf of Mexico.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6EB44-BF07-4E8F-AD6D-1E27FE8670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3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model contains several Management factors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Type of cropping system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Amount &amp; timing of N fertilizer addition in kg/ha/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 Other practices, including tillage type (Tilled or No-till), Cover crops, Buffer strips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A combination of No-till, Cover crops and Buffer strips. The model also contains a means for experimenting about climate change. To experiment, one can adjust temperature and precipitation values relative to historical means over the last 20 years.</a:t>
            </a:r>
          </a:p>
          <a:p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Controls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not explicitly depicted, the model flows are controlled by these factors: precipitation, temperature, and crop growth stage and N fixation capacity. Climate data are from: 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https://mesonet.agron.iastate.edu/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Because the water cycle is so integral for N cycling, this model includes a water sub-model in which precipitation and temperature control various processes. The model is calibrated for a silty clay loam soil in a conventional agricultural system in north central Iowa from data from Russell et al. (2005, 2009).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6EB44-BF07-4E8F-AD6D-1E27FE8670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1751C-C54D-4559-9734-D0133667B96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1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6EB44-BF07-4E8F-AD6D-1E27FE8670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09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Soil Inorganic and Organic N both decreased, while N in Crop Yield and the Stream increased. Atmospheric N did not change.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change in total N was close to zero (-1).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Yes, assuming that the change in total N of -1 kg/ha in a pool of 15,218 kg/ha was simply the result of rounding errors. Although an element may move between pools as it undergoes chemical transformations, the total mass of it within a system remains constant – mass is neither created nor destroyed.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A6EB44-BF07-4E8F-AD6D-1E27FE8670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9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9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5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0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6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7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4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DCB79-41B2-4D0B-8C1C-F51E68CBEE34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0CC7A-75CA-4AAC-AF4C-ADDB5679E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7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em.iastate.edu/nmodel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Hands-on simulation modeling</a:t>
            </a:r>
            <a:r>
              <a:rPr lang="en-US" b="1" dirty="0"/>
              <a:t>: </a:t>
            </a:r>
            <a:br>
              <a:rPr lang="en-US" b="1" dirty="0"/>
            </a:br>
            <a:r>
              <a:rPr lang="en-US" b="1" dirty="0"/>
              <a:t>An N Model for Ag Systems in Iowa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https://www.nrem.iastate.edu/nmodel/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See Introductory Video</a:t>
            </a:r>
          </a:p>
          <a:p>
            <a:r>
              <a:rPr lang="en-US" dirty="0"/>
              <a:t>All of the natural processes (everything except N fertilizer addition) are controlled by climate, i.e. precipitation and minimum and maximum temperature. N Uptake by crops is also controlled by solar radiation. </a:t>
            </a:r>
          </a:p>
          <a:p>
            <a:r>
              <a:rPr lang="en-US" dirty="0"/>
              <a:t>The water cycle is so integral to N cycling, that our N model includes a water sub-model. See Model Notes on the website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380174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How might different Cropping Systems affect N cycling in different ways?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515"/>
            <a:ext cx="10515600" cy="4061608"/>
          </a:xfrm>
        </p:spPr>
        <p:txBody>
          <a:bodyPr>
            <a:noAutofit/>
          </a:bodyPr>
          <a:lstStyle/>
          <a:p>
            <a:r>
              <a:rPr lang="en-US" sz="3200" dirty="0"/>
              <a:t>Productivity can differ among crops and that affects Crop Yield</a:t>
            </a:r>
          </a:p>
          <a:p>
            <a:r>
              <a:rPr lang="en-US" sz="3200" dirty="0"/>
              <a:t>Allocation to roots vs shoots can differ</a:t>
            </a:r>
          </a:p>
          <a:p>
            <a:pPr lvl="1"/>
            <a:r>
              <a:rPr lang="en-US" sz="3200" dirty="0"/>
              <a:t>If more goes to roots, as in a perennial crop (alfalfa), that builds up more soil organic matter. </a:t>
            </a:r>
          </a:p>
        </p:txBody>
      </p:sp>
    </p:spTree>
    <p:extLst>
      <p:ext uri="{BB962C8B-B14F-4D97-AF65-F5344CB8AC3E}">
        <p14:creationId xmlns:p14="http://schemas.microsoft.com/office/powerpoint/2010/main" val="107501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1505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Cropping Systems can affect N cycling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340" y="1072881"/>
            <a:ext cx="10515600" cy="4061608"/>
          </a:xfrm>
        </p:spPr>
        <p:txBody>
          <a:bodyPr>
            <a:noAutofit/>
          </a:bodyPr>
          <a:lstStyle/>
          <a:p>
            <a:r>
              <a:rPr lang="en-US" sz="3200" dirty="0"/>
              <a:t>Tissue chemistry can differ, e.g. C:N ratio.</a:t>
            </a:r>
          </a:p>
          <a:p>
            <a:pPr lvl="1"/>
            <a:r>
              <a:rPr lang="en-US" sz="3200" dirty="0"/>
              <a:t>This affects microbial dynamics:  High C:N (corn) less decomposable than low C:N (soybean)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23D44C-C9B7-40BC-9040-2A1A562942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8"/>
          <a:stretch/>
        </p:blipFill>
        <p:spPr>
          <a:xfrm>
            <a:off x="7720" y="3534028"/>
            <a:ext cx="3497680" cy="3313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097D3C-55C6-4758-B9AF-3AADDCCBA5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780" y="2754174"/>
            <a:ext cx="4495800" cy="40980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58BDAB-B451-4143-AA32-EBD6D2A128A0}"/>
              </a:ext>
            </a:extLst>
          </p:cNvPr>
          <p:cNvSpPr txBox="1"/>
          <p:nvPr/>
        </p:nvSpPr>
        <p:spPr>
          <a:xfrm>
            <a:off x="2458722" y="2584797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High C:N</a:t>
            </a:r>
          </a:p>
          <a:p>
            <a:pPr algn="ctr"/>
            <a:r>
              <a:rPr lang="en-US" sz="2800" dirty="0"/>
              <a:t>Slow decomposition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C7E4B-9827-48D4-B0E4-35629694D075}"/>
              </a:ext>
            </a:extLst>
          </p:cNvPr>
          <p:cNvSpPr txBox="1"/>
          <p:nvPr/>
        </p:nvSpPr>
        <p:spPr>
          <a:xfrm>
            <a:off x="6553202" y="264583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Low C:N</a:t>
            </a:r>
          </a:p>
          <a:p>
            <a:r>
              <a:rPr lang="en-US" sz="2800" dirty="0"/>
              <a:t>Fast decomposition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98AB48-7503-405C-8536-999E464435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185" y="5333847"/>
            <a:ext cx="1920433" cy="1524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01FA4-866A-4F27-B3FC-560EC1D737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90" y="4875270"/>
            <a:ext cx="1447800" cy="19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Different levels of fertilizer addition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(Corn only, kg/ha/</a:t>
            </a:r>
            <a:r>
              <a:rPr lang="en-US" dirty="0" err="1">
                <a:latin typeface="+mn-lt"/>
              </a:rPr>
              <a:t>yr</a:t>
            </a:r>
            <a:r>
              <a:rPr lang="en-US" dirty="0">
                <a:latin typeface="+mn-lt"/>
              </a:rPr>
              <a:t>) &amp; timing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None</a:t>
            </a:r>
          </a:p>
          <a:p>
            <a:r>
              <a:rPr lang="en-US" dirty="0"/>
              <a:t>90 in spring</a:t>
            </a:r>
          </a:p>
          <a:p>
            <a:r>
              <a:rPr lang="en-US" dirty="0"/>
              <a:t>90 in fall</a:t>
            </a:r>
          </a:p>
          <a:p>
            <a:r>
              <a:rPr lang="en-US" dirty="0"/>
              <a:t>180 in spring</a:t>
            </a:r>
          </a:p>
          <a:p>
            <a:r>
              <a:rPr lang="en-US" dirty="0"/>
              <a:t>180 in fall</a:t>
            </a:r>
          </a:p>
          <a:p>
            <a:r>
              <a:rPr lang="en-US" dirty="0"/>
              <a:t>270 in spring</a:t>
            </a:r>
          </a:p>
          <a:p>
            <a:r>
              <a:rPr lang="en-US" dirty="0"/>
              <a:t>270 in fall</a:t>
            </a:r>
          </a:p>
        </p:txBody>
      </p:sp>
    </p:spTree>
    <p:extLst>
      <p:ext uri="{BB962C8B-B14F-4D97-AF65-F5344CB8AC3E}">
        <p14:creationId xmlns:p14="http://schemas.microsoft.com/office/powerpoint/2010/main" val="155381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Several aspects of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Tilled </a:t>
            </a:r>
          </a:p>
          <a:p>
            <a:r>
              <a:rPr lang="en-US" sz="3200" dirty="0"/>
              <a:t>No-till</a:t>
            </a:r>
          </a:p>
          <a:p>
            <a:r>
              <a:rPr lang="en-US" sz="3200" dirty="0"/>
              <a:t>Cover Crop (rye)</a:t>
            </a:r>
          </a:p>
          <a:p>
            <a:r>
              <a:rPr lang="en-US" sz="3200" dirty="0"/>
              <a:t>Buffer strip</a:t>
            </a:r>
          </a:p>
          <a:p>
            <a:r>
              <a:rPr lang="en-US" sz="3200" dirty="0"/>
              <a:t>Combination of No-till, cover crop &amp; buffer strip</a:t>
            </a:r>
          </a:p>
        </p:txBody>
      </p:sp>
    </p:spTree>
    <p:extLst>
      <p:ext uri="{BB962C8B-B14F-4D97-AF65-F5344CB8AC3E}">
        <p14:creationId xmlns:p14="http://schemas.microsoft.com/office/powerpoint/2010/main" val="420868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35" y="1690688"/>
            <a:ext cx="6716420" cy="46369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Cover Crops can reduce N flow to streams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3069" y="1833484"/>
            <a:ext cx="4086497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Notice the granular soil structure of a system with a cover crop.</a:t>
            </a:r>
          </a:p>
          <a:p>
            <a:r>
              <a:rPr lang="en-US" dirty="0"/>
              <a:t>This promotes water infiltration and water-holding capacity.</a:t>
            </a:r>
          </a:p>
          <a:p>
            <a:r>
              <a:rPr lang="en-US" dirty="0"/>
              <a:t>Soils with a lower bulk density can hold more water and nutrients, and crop roots can grow better and take up nutrients more easily. </a:t>
            </a:r>
          </a:p>
        </p:txBody>
      </p:sp>
    </p:spTree>
    <p:extLst>
      <p:ext uri="{BB962C8B-B14F-4D97-AF65-F5344CB8AC3E}">
        <p14:creationId xmlns:p14="http://schemas.microsoft.com/office/powerpoint/2010/main" val="147002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674" y="118346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Riparian Buffer Strips can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reduce N flow to streams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1"/>
          <a:stretch/>
        </p:blipFill>
        <p:spPr>
          <a:xfrm>
            <a:off x="825674" y="1756299"/>
            <a:ext cx="10058400" cy="4618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5393" y="6374674"/>
            <a:ext cx="794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http://www.buffer.forestry.iastate.edu/Photogallery/illustrations/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83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025" t="1004" r="2564" b="10025"/>
          <a:stretch/>
        </p:blipFill>
        <p:spPr bwMode="auto">
          <a:xfrm>
            <a:off x="431073" y="117566"/>
            <a:ext cx="11194869" cy="64399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4473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D66D-338C-46FC-B4F3-6B5AB324C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Part A – Law of Conservation of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39415-3A63-4AF8-994F-AC2A46047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the model in ‘Lab’ mode</a:t>
            </a:r>
          </a:p>
          <a:p>
            <a:r>
              <a:rPr lang="en-US" dirty="0"/>
              <a:t>Set parameters: Cropping system = Continuous corn; Fertilizer = 90 in spring; Management = Tilled; Randomness = Deterministic </a:t>
            </a:r>
          </a:p>
          <a:p>
            <a:r>
              <a:rPr lang="en-US" dirty="0"/>
              <a:t>Open the Excel spreadsheet ‘N in IA Ag model worksheet’, </a:t>
            </a:r>
            <a:r>
              <a:rPr lang="en-US" b="1" dirty="0"/>
              <a:t>Part A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Initial stocks have been entered – Record them in Table 1</a:t>
            </a:r>
          </a:p>
          <a:p>
            <a:r>
              <a:rPr lang="en-US" dirty="0"/>
              <a:t>Run the model</a:t>
            </a:r>
          </a:p>
          <a:p>
            <a:r>
              <a:rPr lang="en-US" dirty="0"/>
              <a:t>Record values for stocks at end of the 10-yr run in spreadsheet and Table 1</a:t>
            </a:r>
          </a:p>
          <a:p>
            <a:r>
              <a:rPr lang="en-US" dirty="0"/>
              <a:t>Calculate difference between Final and Initial amount for each stock</a:t>
            </a:r>
          </a:p>
        </p:txBody>
      </p:sp>
    </p:spTree>
    <p:extLst>
      <p:ext uri="{BB962C8B-B14F-4D97-AF65-F5344CB8AC3E}">
        <p14:creationId xmlns:p14="http://schemas.microsoft.com/office/powerpoint/2010/main" val="243421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9605-7CB2-4EB8-9D01-A115648F6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23D6C-B2B4-4B51-8C4B-513CC106A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7236E-7EAA-4369-A10C-4C19D0A56BCD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"/>
          <a:stretch/>
        </p:blipFill>
        <p:spPr bwMode="auto">
          <a:xfrm>
            <a:off x="309562" y="2070100"/>
            <a:ext cx="11572875" cy="4422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554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AA36-BEA5-40C1-8A17-1F432BD5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EF5CD-723F-4B72-B6A9-6200ADDAC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/>
            </a:pPr>
            <a:r>
              <a:rPr lang="en-US" dirty="0"/>
              <a:t>Did the N stocks within a given pool, e. g., Soil Inorganic N, differ between the Initial and Final times? 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Determine whether Total N stocks, i.e., the sum of all the stocks in the whole system plus the fertilizer added, differed between the Initial and Final times. Was the difference in Total N stocks close to zero? </a:t>
            </a:r>
            <a:r>
              <a:rPr lang="en-US" b="1" i="1" dirty="0"/>
              <a:t>Note:</a:t>
            </a:r>
            <a:r>
              <a:rPr lang="en-US" i="1" dirty="0"/>
              <a:t> </a:t>
            </a:r>
            <a:r>
              <a:rPr lang="en-US" dirty="0"/>
              <a:t>Rounding errors might cause it not to be </a:t>
            </a:r>
            <a:r>
              <a:rPr lang="en-US" i="1" dirty="0"/>
              <a:t>exactly</a:t>
            </a:r>
            <a:r>
              <a:rPr lang="en-US" dirty="0"/>
              <a:t> zero.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/>
              <a:t>Do your data support the Law of Conservation of Mass? How does this Law enable us to construct element budgets in ecosystems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89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Today’s Modeling Activity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Use Model in ‘Lab’ Mode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7776"/>
            <a:ext cx="10515600" cy="4041351"/>
          </a:xfrm>
        </p:spPr>
        <p:txBody>
          <a:bodyPr>
            <a:normAutofit/>
          </a:bodyPr>
          <a:lstStyle/>
          <a:p>
            <a:r>
              <a:rPr lang="en-US" b="1" dirty="0"/>
              <a:t>Part A:</a:t>
            </a:r>
            <a:r>
              <a:rPr lang="en-US" dirty="0"/>
              <a:t> Learn how to use the model and explore the Law of Conservation of Mass. </a:t>
            </a:r>
          </a:p>
          <a:p>
            <a:pPr marL="0" indent="0">
              <a:buNone/>
            </a:pPr>
            <a:r>
              <a:rPr lang="en-US" dirty="0"/>
              <a:t>Use one laptop per Team, hooked up to wall monitor.</a:t>
            </a:r>
          </a:p>
          <a:p>
            <a:r>
              <a:rPr lang="en-US" b="1" dirty="0"/>
              <a:t>Part B</a:t>
            </a:r>
            <a:r>
              <a:rPr lang="en-US" dirty="0"/>
              <a:t>: Prep for doing Individual Activity: N Model for IA Ag</a:t>
            </a:r>
          </a:p>
          <a:p>
            <a:pPr marL="0" indent="0">
              <a:buNone/>
            </a:pPr>
            <a:r>
              <a:rPr lang="en-US" dirty="0"/>
              <a:t>Address 3 ‘What-If’ questions, based on output from model runs.  </a:t>
            </a:r>
          </a:p>
          <a:p>
            <a:pPr marL="0" indent="0">
              <a:buNone/>
            </a:pPr>
            <a:r>
              <a:rPr lang="en-US" dirty="0"/>
              <a:t>We will work through Scenario 1 as a class.</a:t>
            </a:r>
          </a:p>
          <a:p>
            <a:pPr marL="0" indent="0">
              <a:buNone/>
            </a:pPr>
            <a:r>
              <a:rPr lang="en-US" dirty="0"/>
              <a:t>For Scenarios 2 &amp; 3, finish on your own, outside of class. </a:t>
            </a:r>
          </a:p>
        </p:txBody>
      </p:sp>
    </p:spTree>
    <p:extLst>
      <p:ext uri="{BB962C8B-B14F-4D97-AF65-F5344CB8AC3E}">
        <p14:creationId xmlns:p14="http://schemas.microsoft.com/office/powerpoint/2010/main" val="22348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545" y="380278"/>
            <a:ext cx="1140690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Using a model to virtually test a hypothesis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644" y="2145722"/>
            <a:ext cx="10444711" cy="3006437"/>
          </a:xfrm>
        </p:spPr>
        <p:txBody>
          <a:bodyPr>
            <a:noAutofit/>
          </a:bodyPr>
          <a:lstStyle/>
          <a:p>
            <a:r>
              <a:rPr lang="en-US" sz="3200" dirty="0"/>
              <a:t>Sometimes it’s impractical to conduct an experiment in the real world.</a:t>
            </a:r>
          </a:p>
          <a:p>
            <a:r>
              <a:rPr lang="en-US" sz="3200" dirty="0"/>
              <a:t>One can develop hypotheses, based on ecological concepts, and then test them using a model.</a:t>
            </a:r>
          </a:p>
          <a:p>
            <a:r>
              <a:rPr lang="en-US" sz="3200" dirty="0"/>
              <a:t>Or, use those same concepts to pose ‘What-If’ questions under different Scenarios.</a:t>
            </a:r>
          </a:p>
        </p:txBody>
      </p:sp>
    </p:spTree>
    <p:extLst>
      <p:ext uri="{BB962C8B-B14F-4D97-AF65-F5344CB8AC3E}">
        <p14:creationId xmlns:p14="http://schemas.microsoft.com/office/powerpoint/2010/main" val="322637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Experiment with the Model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Individual Activity: N Model in IA Ag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7418"/>
            <a:ext cx="10515600" cy="436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the model to address ‘What-If’ questions about the effects of cropping system and management.</a:t>
            </a:r>
          </a:p>
          <a:p>
            <a:r>
              <a:rPr lang="en-US" b="1" dirty="0"/>
              <a:t>What-If questions to explore for three Scenarios:</a:t>
            </a:r>
            <a:endParaRPr lang="en-US" dirty="0"/>
          </a:p>
          <a:p>
            <a:r>
              <a:rPr lang="en-US" dirty="0"/>
              <a:t>Scenario 1 – Effect of fertilizer:  Does planting continuous corn with N fertilizer at 270 kg/ha in spring increase Yield? 	</a:t>
            </a:r>
          </a:p>
          <a:p>
            <a:r>
              <a:rPr lang="en-US" dirty="0"/>
              <a:t>Scenario 2 – Effect of perennial crop:  Does planting perennial Alfalfa increase Soil Organic N stocks? 	   </a:t>
            </a:r>
          </a:p>
          <a:p>
            <a:r>
              <a:rPr lang="en-US" dirty="0"/>
              <a:t>Scenario 3 – Effect of cover crop:  Does planting a corn-soybean rotation (N fertilizer = 180 in spring) with management of ‘Cover Crop’ reduce N stocks in ‘N Stream’?  What is the significance of this?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94379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model parameters can you change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to achieve address these What-If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2098"/>
            <a:ext cx="10515600" cy="3688484"/>
          </a:xfrm>
        </p:spPr>
        <p:txBody>
          <a:bodyPr>
            <a:normAutofit/>
          </a:bodyPr>
          <a:lstStyle/>
          <a:p>
            <a:r>
              <a:rPr lang="en-US" sz="3200" dirty="0"/>
              <a:t>Cropping System</a:t>
            </a:r>
          </a:p>
          <a:p>
            <a:r>
              <a:rPr lang="en-US" sz="3200" dirty="0"/>
              <a:t>N fertilizer addition</a:t>
            </a:r>
          </a:p>
          <a:p>
            <a:r>
              <a:rPr lang="en-US" sz="3200" dirty="0"/>
              <a:t>Management</a:t>
            </a:r>
          </a:p>
          <a:p>
            <a:pPr marL="0" indent="0">
              <a:buNone/>
            </a:pPr>
            <a:r>
              <a:rPr lang="en-US" sz="3200" dirty="0"/>
              <a:t>For </a:t>
            </a:r>
            <a:r>
              <a:rPr lang="en-US" dirty="0"/>
              <a:t>Scenario 1 – Effect of fertilizer:  Does planting continuous corn with N fertilizer at 270 kg/ha in spring increase Yield?</a:t>
            </a:r>
            <a:r>
              <a:rPr lang="en-US" sz="3200" dirty="0"/>
              <a:t> </a:t>
            </a:r>
          </a:p>
          <a:p>
            <a:r>
              <a:rPr lang="en-US" sz="3200" dirty="0"/>
              <a:t>Which parameter will you vary to address this question?</a:t>
            </a:r>
          </a:p>
        </p:txBody>
      </p:sp>
    </p:spTree>
    <p:extLst>
      <p:ext uri="{BB962C8B-B14F-4D97-AF65-F5344CB8AC3E}">
        <p14:creationId xmlns:p14="http://schemas.microsoft.com/office/powerpoint/2010/main" val="349016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Basic method</a:t>
            </a:r>
            <a:r>
              <a:rPr lang="en-US" dirty="0">
                <a:latin typeface="+mn-lt"/>
              </a:rPr>
              <a:t> </a:t>
            </a:r>
            <a:r>
              <a:rPr lang="en-US" b="1" dirty="0">
                <a:latin typeface="+mn-lt"/>
              </a:rPr>
              <a:t>for addressing a question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273"/>
            <a:ext cx="10515600" cy="458369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Run the model with parameters set at a baseline. Note outcome, i.e. stocks at the end of the model run.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Then change only </a:t>
            </a:r>
            <a:r>
              <a:rPr lang="en-US" b="1" dirty="0"/>
              <a:t>ONE</a:t>
            </a:r>
            <a:r>
              <a:rPr lang="en-US" dirty="0"/>
              <a:t> parameter, the variable that you want to test, and run the model again.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Compare the outcomes (stocks) at the ends of the two runs. (Run times must be the same.)</a:t>
            </a:r>
          </a:p>
          <a:p>
            <a:r>
              <a:rPr lang="en-US" dirty="0"/>
              <a:t>How many times do you need to run the model, at a minimum, to answer the question?</a:t>
            </a:r>
          </a:p>
        </p:txBody>
      </p:sp>
    </p:spTree>
    <p:extLst>
      <p:ext uri="{BB962C8B-B14F-4D97-AF65-F5344CB8AC3E}">
        <p14:creationId xmlns:p14="http://schemas.microsoft.com/office/powerpoint/2010/main" val="216098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What-If Question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070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Does planting continuous corn with N fertilizer at 270 kg/ha in spring increase Yield?</a:t>
            </a:r>
          </a:p>
          <a:p>
            <a:r>
              <a:rPr lang="en-US" sz="3200" dirty="0"/>
              <a:t>What variable will you change?</a:t>
            </a:r>
          </a:p>
          <a:p>
            <a:pPr marL="457200" lvl="1" indent="0">
              <a:buNone/>
            </a:pPr>
            <a:r>
              <a:rPr lang="en-US" sz="3200" dirty="0" err="1">
                <a:highlight>
                  <a:srgbClr val="00FF00"/>
                </a:highlight>
              </a:rPr>
              <a:t>Ans</a:t>
            </a:r>
            <a:r>
              <a:rPr lang="en-US" sz="3200" dirty="0">
                <a:highlight>
                  <a:srgbClr val="00FF00"/>
                </a:highlight>
              </a:rPr>
              <a:t>:</a:t>
            </a:r>
            <a:r>
              <a:rPr lang="en-US" sz="3200" dirty="0"/>
              <a:t> Fertilizer level</a:t>
            </a:r>
          </a:p>
          <a:p>
            <a:r>
              <a:rPr lang="en-US" sz="3200" dirty="0"/>
              <a:t>What value will you use for the baseline run? </a:t>
            </a:r>
          </a:p>
          <a:p>
            <a:pPr marL="457200" lvl="1" indent="0">
              <a:buNone/>
            </a:pPr>
            <a:r>
              <a:rPr lang="en-US" sz="3200" dirty="0" err="1">
                <a:highlight>
                  <a:srgbClr val="00FF00"/>
                </a:highlight>
              </a:rPr>
              <a:t>Ans</a:t>
            </a:r>
            <a:r>
              <a:rPr lang="en-US" sz="3200" dirty="0">
                <a:highlight>
                  <a:srgbClr val="00FF00"/>
                </a:highlight>
              </a:rPr>
              <a:t>:</a:t>
            </a:r>
            <a:r>
              <a:rPr lang="en-US" sz="3200" dirty="0"/>
              <a:t> 90 kg/ha in Spring</a:t>
            </a:r>
          </a:p>
          <a:p>
            <a:r>
              <a:rPr lang="en-US" sz="3200" dirty="0"/>
              <a:t>For the experimental run?</a:t>
            </a:r>
          </a:p>
          <a:p>
            <a:pPr marL="457200" lvl="1" indent="0">
              <a:buNone/>
            </a:pPr>
            <a:r>
              <a:rPr lang="en-US" sz="3200" dirty="0" err="1">
                <a:highlight>
                  <a:srgbClr val="00FF00"/>
                </a:highlight>
              </a:rPr>
              <a:t>Ans</a:t>
            </a:r>
            <a:r>
              <a:rPr lang="en-US" sz="3200" dirty="0">
                <a:highlight>
                  <a:srgbClr val="00FF00"/>
                </a:highlight>
              </a:rPr>
              <a:t>:</a:t>
            </a:r>
            <a:r>
              <a:rPr lang="en-US" sz="3200" dirty="0"/>
              <a:t> 270 in Spring</a:t>
            </a:r>
          </a:p>
          <a:p>
            <a:r>
              <a:rPr lang="en-US" sz="3200" dirty="0"/>
              <a:t>What response variable (output) will you observe? </a:t>
            </a:r>
          </a:p>
          <a:p>
            <a:pPr marL="457200" lvl="1" indent="0">
              <a:buNone/>
            </a:pPr>
            <a:r>
              <a:rPr lang="en-US" sz="3200" dirty="0" err="1">
                <a:highlight>
                  <a:srgbClr val="00FF00"/>
                </a:highlight>
              </a:rPr>
              <a:t>Ans</a:t>
            </a:r>
            <a:r>
              <a:rPr lang="en-US" sz="3200" dirty="0">
                <a:highlight>
                  <a:srgbClr val="00FF00"/>
                </a:highlight>
              </a:rPr>
              <a:t>:</a:t>
            </a:r>
            <a:r>
              <a:rPr lang="en-US" sz="3200" dirty="0"/>
              <a:t> Yield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075" y="20551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Gathering Data from the Model Run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79024" y="1265146"/>
            <a:ext cx="7944394" cy="55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58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20781-2625-408E-ABDD-9127F9620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Results to Record in Table 2 for Scenario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5DB37-BC54-4911-AE67-FA04BDC7A15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00"/>
          <a:stretch/>
        </p:blipFill>
        <p:spPr bwMode="auto">
          <a:xfrm>
            <a:off x="361950" y="2428874"/>
            <a:ext cx="11372850" cy="4064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7395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E16D-4DF5-42FB-ACCB-2CD615398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Results: Interpret the results for Scenario 1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9A107-523B-4CAF-BE8D-3C6F9B7C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2139"/>
            <a:ext cx="10515600" cy="446246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/>
              <a:t>Question 1:  Does planting continuous corn with N fertilizer at 270 in spring increase Yield?  </a:t>
            </a:r>
          </a:p>
          <a:p>
            <a:r>
              <a:rPr lang="en-US" sz="3200" dirty="0"/>
              <a:t>Yield increased from 1054 to 1519 kg/ha N when N fertilizer was increased from 90 to 270 kg/ha</a:t>
            </a:r>
          </a:p>
          <a:p>
            <a:r>
              <a:rPr lang="en-US" sz="3200" dirty="0"/>
              <a:t>N is an essential nutrient, and corn is a high-N-demanding crop, so N uptake and productivity, and thus yield, are linked. </a:t>
            </a:r>
          </a:p>
          <a:p>
            <a:r>
              <a:rPr lang="en-US" sz="3200" dirty="0"/>
              <a:t>Is there a limit to the increase in yield that could be achieved by adding more and more N fertilizer?</a:t>
            </a:r>
          </a:p>
          <a:p>
            <a:r>
              <a:rPr lang="en-US" sz="3200" dirty="0"/>
              <a:t>Could you address this question with more modeling runs?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4020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4FD03-17E8-4DFB-A25A-8E92B414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E1AB9-D5E6-4405-92F8-EEE375842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C376CA-1583-478C-851C-EE9697419B3F}"/>
              </a:ext>
            </a:extLst>
          </p:cNvPr>
          <p:cNvSpPr txBox="1"/>
          <p:nvPr/>
        </p:nvSpPr>
        <p:spPr>
          <a:xfrm>
            <a:off x="955964" y="2147455"/>
            <a:ext cx="2244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Hope you enjoy playing with the model!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9E05A-171A-424B-8A81-4D3D5919D8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7315" y="782189"/>
            <a:ext cx="7944394" cy="55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58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29"/>
          <p:cNvSpPr/>
          <p:nvPr/>
        </p:nvSpPr>
        <p:spPr>
          <a:xfrm rot="3573072">
            <a:off x="4914501" y="3141795"/>
            <a:ext cx="711428" cy="615666"/>
          </a:xfrm>
          <a:custGeom>
            <a:avLst/>
            <a:gdLst>
              <a:gd name="connsiteX0" fmla="*/ 0 w 577337"/>
              <a:gd name="connsiteY0" fmla="*/ 0 h 777766"/>
              <a:gd name="connsiteX1" fmla="*/ 536028 w 577337"/>
              <a:gd name="connsiteY1" fmla="*/ 220718 h 777766"/>
              <a:gd name="connsiteX2" fmla="*/ 536028 w 577337"/>
              <a:gd name="connsiteY2" fmla="*/ 777766 h 77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7337" h="777766">
                <a:moveTo>
                  <a:pt x="0" y="0"/>
                </a:moveTo>
                <a:cubicBezTo>
                  <a:pt x="223345" y="45545"/>
                  <a:pt x="446690" y="91090"/>
                  <a:pt x="536028" y="220718"/>
                </a:cubicBezTo>
                <a:cubicBezTo>
                  <a:pt x="625366" y="350346"/>
                  <a:pt x="543035" y="669159"/>
                  <a:pt x="536028" y="777766"/>
                </a:cubicBez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ight Arrow 75"/>
          <p:cNvSpPr/>
          <p:nvPr/>
        </p:nvSpPr>
        <p:spPr>
          <a:xfrm rot="3590734">
            <a:off x="8730485" y="2856891"/>
            <a:ext cx="598358" cy="2787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54144" y="2339695"/>
            <a:ext cx="2765739" cy="2094876"/>
          </a:xfrm>
          <a:prstGeom prst="ellipse">
            <a:avLst/>
          </a:prstGeom>
          <a:solidFill>
            <a:srgbClr val="FDD5C3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ghtning Bolt 18"/>
          <p:cNvSpPr/>
          <p:nvPr/>
        </p:nvSpPr>
        <p:spPr>
          <a:xfrm>
            <a:off x="3906357" y="587348"/>
            <a:ext cx="363587" cy="850606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058788">
            <a:off x="3964326" y="1182610"/>
            <a:ext cx="552878" cy="1697677"/>
          </a:xfrm>
          <a:custGeom>
            <a:avLst/>
            <a:gdLst>
              <a:gd name="connsiteX0" fmla="*/ 337847 w 400910"/>
              <a:gd name="connsiteY0" fmla="*/ 0 h 1240221"/>
              <a:gd name="connsiteX1" fmla="*/ 75089 w 400910"/>
              <a:gd name="connsiteY1" fmla="*/ 231228 h 1240221"/>
              <a:gd name="connsiteX2" fmla="*/ 22537 w 400910"/>
              <a:gd name="connsiteY2" fmla="*/ 798786 h 1240221"/>
              <a:gd name="connsiteX3" fmla="*/ 400910 w 400910"/>
              <a:gd name="connsiteY3" fmla="*/ 1240221 h 124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910" h="1240221">
                <a:moveTo>
                  <a:pt x="337847" y="0"/>
                </a:moveTo>
                <a:cubicBezTo>
                  <a:pt x="232744" y="49048"/>
                  <a:pt x="127641" y="98097"/>
                  <a:pt x="75089" y="231228"/>
                </a:cubicBezTo>
                <a:cubicBezTo>
                  <a:pt x="22537" y="364359"/>
                  <a:pt x="-31767" y="630620"/>
                  <a:pt x="22537" y="798786"/>
                </a:cubicBezTo>
                <a:cubicBezTo>
                  <a:pt x="76841" y="966952"/>
                  <a:pt x="238875" y="1103586"/>
                  <a:pt x="400910" y="1240221"/>
                </a:cubicBez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t="41681" r="68506" b="56122"/>
          <a:stretch/>
        </p:blipFill>
        <p:spPr>
          <a:xfrm>
            <a:off x="3741427" y="2396488"/>
            <a:ext cx="735724" cy="168166"/>
          </a:xfrm>
          <a:prstGeom prst="rect">
            <a:avLst/>
          </a:prstGeom>
        </p:spPr>
      </p:pic>
      <p:sp>
        <p:nvSpPr>
          <p:cNvPr id="37" name="Freeform 36"/>
          <p:cNvSpPr/>
          <p:nvPr/>
        </p:nvSpPr>
        <p:spPr>
          <a:xfrm>
            <a:off x="672120" y="2112215"/>
            <a:ext cx="599360" cy="316039"/>
          </a:xfrm>
          <a:custGeom>
            <a:avLst/>
            <a:gdLst>
              <a:gd name="connsiteX0" fmla="*/ 283780 w 599360"/>
              <a:gd name="connsiteY0" fmla="*/ 136635 h 316039"/>
              <a:gd name="connsiteX1" fmla="*/ 231228 w 599360"/>
              <a:gd name="connsiteY1" fmla="*/ 126125 h 316039"/>
              <a:gd name="connsiteX2" fmla="*/ 178676 w 599360"/>
              <a:gd name="connsiteY2" fmla="*/ 63063 h 316039"/>
              <a:gd name="connsiteX3" fmla="*/ 147145 w 599360"/>
              <a:gd name="connsiteY3" fmla="*/ 31532 h 316039"/>
              <a:gd name="connsiteX4" fmla="*/ 31531 w 599360"/>
              <a:gd name="connsiteY4" fmla="*/ 52552 h 316039"/>
              <a:gd name="connsiteX5" fmla="*/ 0 w 599360"/>
              <a:gd name="connsiteY5" fmla="*/ 84083 h 316039"/>
              <a:gd name="connsiteX6" fmla="*/ 21021 w 599360"/>
              <a:gd name="connsiteY6" fmla="*/ 241738 h 316039"/>
              <a:gd name="connsiteX7" fmla="*/ 42042 w 599360"/>
              <a:gd name="connsiteY7" fmla="*/ 273269 h 316039"/>
              <a:gd name="connsiteX8" fmla="*/ 115614 w 599360"/>
              <a:gd name="connsiteY8" fmla="*/ 315311 h 316039"/>
              <a:gd name="connsiteX9" fmla="*/ 315311 w 599360"/>
              <a:gd name="connsiteY9" fmla="*/ 304800 h 316039"/>
              <a:gd name="connsiteX10" fmla="*/ 357352 w 599360"/>
              <a:gd name="connsiteY10" fmla="*/ 241738 h 316039"/>
              <a:gd name="connsiteX11" fmla="*/ 472966 w 599360"/>
              <a:gd name="connsiteY11" fmla="*/ 220718 h 316039"/>
              <a:gd name="connsiteX12" fmla="*/ 557048 w 599360"/>
              <a:gd name="connsiteY12" fmla="*/ 210207 h 316039"/>
              <a:gd name="connsiteX13" fmla="*/ 588580 w 599360"/>
              <a:gd name="connsiteY13" fmla="*/ 189187 h 316039"/>
              <a:gd name="connsiteX14" fmla="*/ 588580 w 599360"/>
              <a:gd name="connsiteY14" fmla="*/ 105104 h 316039"/>
              <a:gd name="connsiteX15" fmla="*/ 525517 w 599360"/>
              <a:gd name="connsiteY15" fmla="*/ 42042 h 316039"/>
              <a:gd name="connsiteX16" fmla="*/ 462455 w 599360"/>
              <a:gd name="connsiteY16" fmla="*/ 0 h 316039"/>
              <a:gd name="connsiteX17" fmla="*/ 430924 w 599360"/>
              <a:gd name="connsiteY17" fmla="*/ 10511 h 316039"/>
              <a:gd name="connsiteX18" fmla="*/ 357352 w 599360"/>
              <a:gd name="connsiteY18" fmla="*/ 84083 h 316039"/>
              <a:gd name="connsiteX19" fmla="*/ 283780 w 599360"/>
              <a:gd name="connsiteY19" fmla="*/ 136635 h 31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99360" h="316039">
                <a:moveTo>
                  <a:pt x="283780" y="136635"/>
                </a:moveTo>
                <a:cubicBezTo>
                  <a:pt x="262759" y="143642"/>
                  <a:pt x="247206" y="134114"/>
                  <a:pt x="231228" y="126125"/>
                </a:cubicBezTo>
                <a:cubicBezTo>
                  <a:pt x="204910" y="112966"/>
                  <a:pt x="195921" y="83757"/>
                  <a:pt x="178676" y="63063"/>
                </a:cubicBezTo>
                <a:cubicBezTo>
                  <a:pt x="169160" y="51644"/>
                  <a:pt x="157655" y="42042"/>
                  <a:pt x="147145" y="31532"/>
                </a:cubicBezTo>
                <a:cubicBezTo>
                  <a:pt x="143582" y="31977"/>
                  <a:pt x="53964" y="37597"/>
                  <a:pt x="31531" y="52552"/>
                </a:cubicBezTo>
                <a:cubicBezTo>
                  <a:pt x="19163" y="60797"/>
                  <a:pt x="10510" y="73573"/>
                  <a:pt x="0" y="84083"/>
                </a:cubicBezTo>
                <a:cubicBezTo>
                  <a:pt x="2348" y="112252"/>
                  <a:pt x="-444" y="198808"/>
                  <a:pt x="21021" y="241738"/>
                </a:cubicBezTo>
                <a:cubicBezTo>
                  <a:pt x="26670" y="253036"/>
                  <a:pt x="33110" y="264337"/>
                  <a:pt x="42042" y="273269"/>
                </a:cubicBezTo>
                <a:cubicBezTo>
                  <a:pt x="56898" y="288125"/>
                  <a:pt x="99127" y="307067"/>
                  <a:pt x="115614" y="315311"/>
                </a:cubicBezTo>
                <a:cubicBezTo>
                  <a:pt x="182180" y="311807"/>
                  <a:pt x="251541" y="324208"/>
                  <a:pt x="315311" y="304800"/>
                </a:cubicBezTo>
                <a:cubicBezTo>
                  <a:pt x="339480" y="297444"/>
                  <a:pt x="357352" y="241738"/>
                  <a:pt x="357352" y="241738"/>
                </a:cubicBezTo>
                <a:cubicBezTo>
                  <a:pt x="380214" y="173150"/>
                  <a:pt x="352967" y="220718"/>
                  <a:pt x="472966" y="220718"/>
                </a:cubicBezTo>
                <a:cubicBezTo>
                  <a:pt x="501211" y="220718"/>
                  <a:pt x="529021" y="213711"/>
                  <a:pt x="557048" y="210207"/>
                </a:cubicBezTo>
                <a:cubicBezTo>
                  <a:pt x="567559" y="203200"/>
                  <a:pt x="580689" y="199051"/>
                  <a:pt x="588580" y="189187"/>
                </a:cubicBezTo>
                <a:cubicBezTo>
                  <a:pt x="605204" y="168408"/>
                  <a:pt x="600513" y="123856"/>
                  <a:pt x="588580" y="105104"/>
                </a:cubicBezTo>
                <a:cubicBezTo>
                  <a:pt x="572620" y="80024"/>
                  <a:pt x="546538" y="63063"/>
                  <a:pt x="525517" y="42042"/>
                </a:cubicBezTo>
                <a:cubicBezTo>
                  <a:pt x="486151" y="2677"/>
                  <a:pt x="508087" y="15212"/>
                  <a:pt x="462455" y="0"/>
                </a:cubicBezTo>
                <a:cubicBezTo>
                  <a:pt x="451945" y="3504"/>
                  <a:pt x="439575" y="3590"/>
                  <a:pt x="430924" y="10511"/>
                </a:cubicBezTo>
                <a:cubicBezTo>
                  <a:pt x="403842" y="32177"/>
                  <a:pt x="390254" y="73115"/>
                  <a:pt x="357352" y="84083"/>
                </a:cubicBezTo>
                <a:cubicBezTo>
                  <a:pt x="305879" y="101242"/>
                  <a:pt x="304801" y="129628"/>
                  <a:pt x="283780" y="136635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956441" y="2364827"/>
            <a:ext cx="3452941" cy="3993931"/>
          </a:xfrm>
          <a:custGeom>
            <a:avLst/>
            <a:gdLst>
              <a:gd name="connsiteX0" fmla="*/ 0 w 2585545"/>
              <a:gd name="connsiteY0" fmla="*/ 0 h 3920358"/>
              <a:gd name="connsiteX1" fmla="*/ 63062 w 2585545"/>
              <a:gd name="connsiteY1" fmla="*/ 588579 h 3920358"/>
              <a:gd name="connsiteX2" fmla="*/ 325821 w 2585545"/>
              <a:gd name="connsiteY2" fmla="*/ 1870841 h 3920358"/>
              <a:gd name="connsiteX3" fmla="*/ 830318 w 2585545"/>
              <a:gd name="connsiteY3" fmla="*/ 2774731 h 3920358"/>
              <a:gd name="connsiteX4" fmla="*/ 1986456 w 2585545"/>
              <a:gd name="connsiteY4" fmla="*/ 3699641 h 3920358"/>
              <a:gd name="connsiteX5" fmla="*/ 2585545 w 2585545"/>
              <a:gd name="connsiteY5" fmla="*/ 3920358 h 392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5545" h="3920358">
                <a:moveTo>
                  <a:pt x="0" y="0"/>
                </a:moveTo>
                <a:cubicBezTo>
                  <a:pt x="4379" y="138386"/>
                  <a:pt x="8759" y="276772"/>
                  <a:pt x="63062" y="588579"/>
                </a:cubicBezTo>
                <a:cubicBezTo>
                  <a:pt x="117366" y="900386"/>
                  <a:pt x="197945" y="1506482"/>
                  <a:pt x="325821" y="1870841"/>
                </a:cubicBezTo>
                <a:cubicBezTo>
                  <a:pt x="453697" y="2235200"/>
                  <a:pt x="553546" y="2469931"/>
                  <a:pt x="830318" y="2774731"/>
                </a:cubicBezTo>
                <a:cubicBezTo>
                  <a:pt x="1107090" y="3079531"/>
                  <a:pt x="1693918" y="3508703"/>
                  <a:pt x="1986456" y="3699641"/>
                </a:cubicBezTo>
                <a:cubicBezTo>
                  <a:pt x="2278994" y="3890579"/>
                  <a:pt x="2432269" y="3905468"/>
                  <a:pt x="2585545" y="3920358"/>
                </a:cubicBez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47919" y="4389501"/>
            <a:ext cx="14899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Detrital Flow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4441787" y="5451808"/>
            <a:ext cx="1513978" cy="1320246"/>
            <a:chOff x="3537893" y="5678072"/>
            <a:chExt cx="1513978" cy="1093982"/>
          </a:xfrm>
        </p:grpSpPr>
        <p:pic>
          <p:nvPicPr>
            <p:cNvPr id="42" name="Picture 5" descr="POM53-25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7893" y="5678072"/>
              <a:ext cx="1513978" cy="1093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3569145" y="6022428"/>
              <a:ext cx="1450321" cy="461665"/>
            </a:xfrm>
            <a:prstGeom prst="rect">
              <a:avLst/>
            </a:prstGeom>
            <a:solidFill>
              <a:srgbClr val="9A4D00">
                <a:alpha val="45882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Organic N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256041" y="2820408"/>
            <a:ext cx="117619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Ammonia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86442" y="1012767"/>
            <a:ext cx="172289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Nitrous oxide, N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4836" y="1963406"/>
            <a:ext cx="112839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 Fixation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31070" y="2417344"/>
            <a:ext cx="149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Inorganic N</a:t>
            </a:r>
          </a:p>
        </p:txBody>
      </p:sp>
      <p:sp>
        <p:nvSpPr>
          <p:cNvPr id="36" name="Freeform 35"/>
          <p:cNvSpPr/>
          <p:nvPr/>
        </p:nvSpPr>
        <p:spPr>
          <a:xfrm>
            <a:off x="121502" y="2284843"/>
            <a:ext cx="1671387" cy="66533"/>
          </a:xfrm>
          <a:custGeom>
            <a:avLst/>
            <a:gdLst>
              <a:gd name="connsiteX0" fmla="*/ 0 w 3867807"/>
              <a:gd name="connsiteY0" fmla="*/ 105103 h 199818"/>
              <a:gd name="connsiteX1" fmla="*/ 157656 w 3867807"/>
              <a:gd name="connsiteY1" fmla="*/ 94593 h 199818"/>
              <a:gd name="connsiteX2" fmla="*/ 189187 w 3867807"/>
              <a:gd name="connsiteY2" fmla="*/ 73572 h 199818"/>
              <a:gd name="connsiteX3" fmla="*/ 273269 w 3867807"/>
              <a:gd name="connsiteY3" fmla="*/ 126124 h 199818"/>
              <a:gd name="connsiteX4" fmla="*/ 294290 w 3867807"/>
              <a:gd name="connsiteY4" fmla="*/ 157655 h 199818"/>
              <a:gd name="connsiteX5" fmla="*/ 378373 w 3867807"/>
              <a:gd name="connsiteY5" fmla="*/ 178676 h 199818"/>
              <a:gd name="connsiteX6" fmla="*/ 515007 w 3867807"/>
              <a:gd name="connsiteY6" fmla="*/ 168165 h 199818"/>
              <a:gd name="connsiteX7" fmla="*/ 546538 w 3867807"/>
              <a:gd name="connsiteY7" fmla="*/ 157655 h 199818"/>
              <a:gd name="connsiteX8" fmla="*/ 599090 w 3867807"/>
              <a:gd name="connsiteY8" fmla="*/ 136634 h 199818"/>
              <a:gd name="connsiteX9" fmla="*/ 693683 w 3867807"/>
              <a:gd name="connsiteY9" fmla="*/ 126124 h 199818"/>
              <a:gd name="connsiteX10" fmla="*/ 788276 w 3867807"/>
              <a:gd name="connsiteY10" fmla="*/ 94593 h 199818"/>
              <a:gd name="connsiteX11" fmla="*/ 819807 w 3867807"/>
              <a:gd name="connsiteY11" fmla="*/ 84083 h 199818"/>
              <a:gd name="connsiteX12" fmla="*/ 851338 w 3867807"/>
              <a:gd name="connsiteY12" fmla="*/ 52552 h 199818"/>
              <a:gd name="connsiteX13" fmla="*/ 893380 w 3867807"/>
              <a:gd name="connsiteY13" fmla="*/ 42041 h 199818"/>
              <a:gd name="connsiteX14" fmla="*/ 966952 w 3867807"/>
              <a:gd name="connsiteY14" fmla="*/ 0 h 199818"/>
              <a:gd name="connsiteX15" fmla="*/ 1072056 w 3867807"/>
              <a:gd name="connsiteY15" fmla="*/ 10510 h 199818"/>
              <a:gd name="connsiteX16" fmla="*/ 1114097 w 3867807"/>
              <a:gd name="connsiteY16" fmla="*/ 42041 h 199818"/>
              <a:gd name="connsiteX17" fmla="*/ 1187669 w 3867807"/>
              <a:gd name="connsiteY17" fmla="*/ 115614 h 199818"/>
              <a:gd name="connsiteX18" fmla="*/ 1439918 w 3867807"/>
              <a:gd name="connsiteY18" fmla="*/ 136634 h 199818"/>
              <a:gd name="connsiteX19" fmla="*/ 1618593 w 3867807"/>
              <a:gd name="connsiteY19" fmla="*/ 147145 h 199818"/>
              <a:gd name="connsiteX20" fmla="*/ 1807780 w 3867807"/>
              <a:gd name="connsiteY20" fmla="*/ 157655 h 199818"/>
              <a:gd name="connsiteX21" fmla="*/ 1870842 w 3867807"/>
              <a:gd name="connsiteY21" fmla="*/ 199696 h 199818"/>
              <a:gd name="connsiteX22" fmla="*/ 2060028 w 3867807"/>
              <a:gd name="connsiteY22" fmla="*/ 178676 h 199818"/>
              <a:gd name="connsiteX23" fmla="*/ 2133600 w 3867807"/>
              <a:gd name="connsiteY23" fmla="*/ 157655 h 199818"/>
              <a:gd name="connsiteX24" fmla="*/ 2175642 w 3867807"/>
              <a:gd name="connsiteY24" fmla="*/ 147145 h 199818"/>
              <a:gd name="connsiteX25" fmla="*/ 2238704 w 3867807"/>
              <a:gd name="connsiteY25" fmla="*/ 115614 h 199818"/>
              <a:gd name="connsiteX26" fmla="*/ 2396359 w 3867807"/>
              <a:gd name="connsiteY26" fmla="*/ 94593 h 199818"/>
              <a:gd name="connsiteX27" fmla="*/ 2459421 w 3867807"/>
              <a:gd name="connsiteY27" fmla="*/ 73572 h 199818"/>
              <a:gd name="connsiteX28" fmla="*/ 2669628 w 3867807"/>
              <a:gd name="connsiteY28" fmla="*/ 73572 h 199818"/>
              <a:gd name="connsiteX29" fmla="*/ 2701159 w 3867807"/>
              <a:gd name="connsiteY29" fmla="*/ 84083 h 199818"/>
              <a:gd name="connsiteX30" fmla="*/ 2732690 w 3867807"/>
              <a:gd name="connsiteY30" fmla="*/ 105103 h 199818"/>
              <a:gd name="connsiteX31" fmla="*/ 2795752 w 3867807"/>
              <a:gd name="connsiteY31" fmla="*/ 126124 h 199818"/>
              <a:gd name="connsiteX32" fmla="*/ 2827283 w 3867807"/>
              <a:gd name="connsiteY32" fmla="*/ 147145 h 199818"/>
              <a:gd name="connsiteX33" fmla="*/ 2911366 w 3867807"/>
              <a:gd name="connsiteY33" fmla="*/ 168165 h 199818"/>
              <a:gd name="connsiteX34" fmla="*/ 2953407 w 3867807"/>
              <a:gd name="connsiteY34" fmla="*/ 157655 h 199818"/>
              <a:gd name="connsiteX35" fmla="*/ 3016469 w 3867807"/>
              <a:gd name="connsiteY35" fmla="*/ 136634 h 199818"/>
              <a:gd name="connsiteX36" fmla="*/ 3321269 w 3867807"/>
              <a:gd name="connsiteY36" fmla="*/ 147145 h 199818"/>
              <a:gd name="connsiteX37" fmla="*/ 3426373 w 3867807"/>
              <a:gd name="connsiteY37" fmla="*/ 168165 h 199818"/>
              <a:gd name="connsiteX38" fmla="*/ 3499945 w 3867807"/>
              <a:gd name="connsiteY38" fmla="*/ 189186 h 199818"/>
              <a:gd name="connsiteX39" fmla="*/ 3867807 w 3867807"/>
              <a:gd name="connsiteY39" fmla="*/ 189186 h 19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867807" h="199818">
                <a:moveTo>
                  <a:pt x="0" y="105103"/>
                </a:moveTo>
                <a:cubicBezTo>
                  <a:pt x="52552" y="101600"/>
                  <a:pt x="105704" y="103252"/>
                  <a:pt x="157656" y="94593"/>
                </a:cubicBezTo>
                <a:cubicBezTo>
                  <a:pt x="170116" y="92516"/>
                  <a:pt x="176555" y="73572"/>
                  <a:pt x="189187" y="73572"/>
                </a:cubicBezTo>
                <a:cubicBezTo>
                  <a:pt x="205838" y="73572"/>
                  <a:pt x="264598" y="117453"/>
                  <a:pt x="273269" y="126124"/>
                </a:cubicBezTo>
                <a:cubicBezTo>
                  <a:pt x="282201" y="135056"/>
                  <a:pt x="282992" y="152006"/>
                  <a:pt x="294290" y="157655"/>
                </a:cubicBezTo>
                <a:cubicBezTo>
                  <a:pt x="320130" y="170575"/>
                  <a:pt x="378373" y="178676"/>
                  <a:pt x="378373" y="178676"/>
                </a:cubicBezTo>
                <a:cubicBezTo>
                  <a:pt x="423918" y="175172"/>
                  <a:pt x="469681" y="173831"/>
                  <a:pt x="515007" y="168165"/>
                </a:cubicBezTo>
                <a:cubicBezTo>
                  <a:pt x="526000" y="166791"/>
                  <a:pt x="536165" y="161545"/>
                  <a:pt x="546538" y="157655"/>
                </a:cubicBezTo>
                <a:cubicBezTo>
                  <a:pt x="564204" y="151030"/>
                  <a:pt x="580642" y="140587"/>
                  <a:pt x="599090" y="136634"/>
                </a:cubicBezTo>
                <a:cubicBezTo>
                  <a:pt x="630111" y="129987"/>
                  <a:pt x="662152" y="129627"/>
                  <a:pt x="693683" y="126124"/>
                </a:cubicBezTo>
                <a:lnTo>
                  <a:pt x="788276" y="94593"/>
                </a:lnTo>
                <a:lnTo>
                  <a:pt x="819807" y="84083"/>
                </a:lnTo>
                <a:cubicBezTo>
                  <a:pt x="830317" y="73573"/>
                  <a:pt x="838433" y="59927"/>
                  <a:pt x="851338" y="52552"/>
                </a:cubicBezTo>
                <a:cubicBezTo>
                  <a:pt x="863880" y="45385"/>
                  <a:pt x="879854" y="47113"/>
                  <a:pt x="893380" y="42041"/>
                </a:cubicBezTo>
                <a:cubicBezTo>
                  <a:pt x="923862" y="30610"/>
                  <a:pt x="940813" y="17426"/>
                  <a:pt x="966952" y="0"/>
                </a:cubicBezTo>
                <a:cubicBezTo>
                  <a:pt x="1001987" y="3503"/>
                  <a:pt x="1038201" y="837"/>
                  <a:pt x="1072056" y="10510"/>
                </a:cubicBezTo>
                <a:cubicBezTo>
                  <a:pt x="1088899" y="15322"/>
                  <a:pt x="1101135" y="30258"/>
                  <a:pt x="1114097" y="42041"/>
                </a:cubicBezTo>
                <a:cubicBezTo>
                  <a:pt x="1139760" y="65371"/>
                  <a:pt x="1154766" y="104647"/>
                  <a:pt x="1187669" y="115614"/>
                </a:cubicBezTo>
                <a:cubicBezTo>
                  <a:pt x="1289076" y="149415"/>
                  <a:pt x="1208134" y="125597"/>
                  <a:pt x="1439918" y="136634"/>
                </a:cubicBezTo>
                <a:cubicBezTo>
                  <a:pt x="1530849" y="182101"/>
                  <a:pt x="1442915" y="147145"/>
                  <a:pt x="1618593" y="147145"/>
                </a:cubicBezTo>
                <a:cubicBezTo>
                  <a:pt x="1681753" y="147145"/>
                  <a:pt x="1744718" y="154152"/>
                  <a:pt x="1807780" y="157655"/>
                </a:cubicBezTo>
                <a:cubicBezTo>
                  <a:pt x="1828801" y="171669"/>
                  <a:pt x="1845682" y="201983"/>
                  <a:pt x="1870842" y="199696"/>
                </a:cubicBezTo>
                <a:cubicBezTo>
                  <a:pt x="1936219" y="193753"/>
                  <a:pt x="1996102" y="190299"/>
                  <a:pt x="2060028" y="178676"/>
                </a:cubicBezTo>
                <a:cubicBezTo>
                  <a:pt x="2105199" y="170463"/>
                  <a:pt x="2094208" y="168909"/>
                  <a:pt x="2133600" y="157655"/>
                </a:cubicBezTo>
                <a:cubicBezTo>
                  <a:pt x="2147490" y="153687"/>
                  <a:pt x="2161628" y="150648"/>
                  <a:pt x="2175642" y="147145"/>
                </a:cubicBezTo>
                <a:cubicBezTo>
                  <a:pt x="2196663" y="136635"/>
                  <a:pt x="2217228" y="125159"/>
                  <a:pt x="2238704" y="115614"/>
                </a:cubicBezTo>
                <a:cubicBezTo>
                  <a:pt x="2288244" y="93596"/>
                  <a:pt x="2343016" y="99038"/>
                  <a:pt x="2396359" y="94593"/>
                </a:cubicBezTo>
                <a:cubicBezTo>
                  <a:pt x="2417380" y="87586"/>
                  <a:pt x="2437565" y="77215"/>
                  <a:pt x="2459421" y="73572"/>
                </a:cubicBezTo>
                <a:cubicBezTo>
                  <a:pt x="2569613" y="55207"/>
                  <a:pt x="2573197" y="61519"/>
                  <a:pt x="2669628" y="73572"/>
                </a:cubicBezTo>
                <a:cubicBezTo>
                  <a:pt x="2680138" y="77076"/>
                  <a:pt x="2691250" y="79128"/>
                  <a:pt x="2701159" y="84083"/>
                </a:cubicBezTo>
                <a:cubicBezTo>
                  <a:pt x="2712457" y="89732"/>
                  <a:pt x="2721147" y="99973"/>
                  <a:pt x="2732690" y="105103"/>
                </a:cubicBezTo>
                <a:cubicBezTo>
                  <a:pt x="2752938" y="114102"/>
                  <a:pt x="2795752" y="126124"/>
                  <a:pt x="2795752" y="126124"/>
                </a:cubicBezTo>
                <a:cubicBezTo>
                  <a:pt x="2806262" y="133131"/>
                  <a:pt x="2815985" y="141496"/>
                  <a:pt x="2827283" y="147145"/>
                </a:cubicBezTo>
                <a:cubicBezTo>
                  <a:pt x="2848828" y="157917"/>
                  <a:pt x="2891380" y="164168"/>
                  <a:pt x="2911366" y="168165"/>
                </a:cubicBezTo>
                <a:cubicBezTo>
                  <a:pt x="2925380" y="164662"/>
                  <a:pt x="2939571" y="161806"/>
                  <a:pt x="2953407" y="157655"/>
                </a:cubicBezTo>
                <a:cubicBezTo>
                  <a:pt x="2974630" y="151288"/>
                  <a:pt x="3016469" y="136634"/>
                  <a:pt x="3016469" y="136634"/>
                </a:cubicBezTo>
                <a:cubicBezTo>
                  <a:pt x="3118069" y="140138"/>
                  <a:pt x="3219774" y="141345"/>
                  <a:pt x="3321269" y="147145"/>
                </a:cubicBezTo>
                <a:cubicBezTo>
                  <a:pt x="3347075" y="148620"/>
                  <a:pt x="3398569" y="160221"/>
                  <a:pt x="3426373" y="168165"/>
                </a:cubicBezTo>
                <a:cubicBezTo>
                  <a:pt x="3444966" y="173477"/>
                  <a:pt x="3481891" y="188723"/>
                  <a:pt x="3499945" y="189186"/>
                </a:cubicBezTo>
                <a:cubicBezTo>
                  <a:pt x="3622525" y="192329"/>
                  <a:pt x="3745186" y="189186"/>
                  <a:pt x="3867807" y="189186"/>
                </a:cubicBezTo>
              </a:path>
            </a:pathLst>
          </a:custGeom>
          <a:noFill/>
          <a:ln w="28575">
            <a:solidFill>
              <a:srgbClr val="7E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570452" y="176579"/>
            <a:ext cx="771977" cy="918286"/>
            <a:chOff x="379135" y="335183"/>
            <a:chExt cx="771977" cy="91828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35" t="58943" r="45214" b="28184"/>
            <a:stretch/>
          </p:blipFill>
          <p:spPr>
            <a:xfrm>
              <a:off x="403349" y="559786"/>
              <a:ext cx="525518" cy="693683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379135" y="335183"/>
              <a:ext cx="771977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Yield</a:t>
              </a:r>
            </a:p>
          </p:txBody>
        </p:sp>
      </p:grpSp>
      <p:sp>
        <p:nvSpPr>
          <p:cNvPr id="60" name="Freeform 59"/>
          <p:cNvSpPr/>
          <p:nvPr/>
        </p:nvSpPr>
        <p:spPr>
          <a:xfrm rot="21136040">
            <a:off x="3531658" y="3158055"/>
            <a:ext cx="950436" cy="2911303"/>
          </a:xfrm>
          <a:custGeom>
            <a:avLst/>
            <a:gdLst>
              <a:gd name="connsiteX0" fmla="*/ 506185 w 684860"/>
              <a:gd name="connsiteY0" fmla="*/ 2736941 h 2736941"/>
              <a:gd name="connsiteX1" fmla="*/ 190874 w 684860"/>
              <a:gd name="connsiteY1" fmla="*/ 2179893 h 2736941"/>
              <a:gd name="connsiteX2" fmla="*/ 1688 w 684860"/>
              <a:gd name="connsiteY2" fmla="*/ 1318044 h 2736941"/>
              <a:gd name="connsiteX3" fmla="*/ 295978 w 684860"/>
              <a:gd name="connsiteY3" fmla="*/ 172417 h 2736941"/>
              <a:gd name="connsiteX4" fmla="*/ 684860 w 684860"/>
              <a:gd name="connsiteY4" fmla="*/ 25272 h 273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60" h="2736941">
                <a:moveTo>
                  <a:pt x="506185" y="2736941"/>
                </a:moveTo>
                <a:cubicBezTo>
                  <a:pt x="390571" y="2576658"/>
                  <a:pt x="274957" y="2416376"/>
                  <a:pt x="190874" y="2179893"/>
                </a:cubicBezTo>
                <a:cubicBezTo>
                  <a:pt x="106791" y="1943410"/>
                  <a:pt x="-15829" y="1652623"/>
                  <a:pt x="1688" y="1318044"/>
                </a:cubicBezTo>
                <a:cubicBezTo>
                  <a:pt x="19205" y="983465"/>
                  <a:pt x="182116" y="387879"/>
                  <a:pt x="295978" y="172417"/>
                </a:cubicBezTo>
                <a:cubicBezTo>
                  <a:pt x="409840" y="-43045"/>
                  <a:pt x="547350" y="-8887"/>
                  <a:pt x="684860" y="25272"/>
                </a:cubicBez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039213" y="4620024"/>
            <a:ext cx="1856631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Mineralization = Ammonification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688599" y="345856"/>
            <a:ext cx="548587" cy="301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21342727">
            <a:off x="5083148" y="4039884"/>
            <a:ext cx="1651228" cy="2056992"/>
          </a:xfrm>
          <a:custGeom>
            <a:avLst/>
            <a:gdLst>
              <a:gd name="connsiteX0" fmla="*/ 735724 w 1479228"/>
              <a:gd name="connsiteY0" fmla="*/ 2102069 h 2102069"/>
              <a:gd name="connsiteX1" fmla="*/ 1439917 w 1479228"/>
              <a:gd name="connsiteY1" fmla="*/ 1713187 h 2102069"/>
              <a:gd name="connsiteX2" fmla="*/ 1240221 w 1479228"/>
              <a:gd name="connsiteY2" fmla="*/ 525518 h 2102069"/>
              <a:gd name="connsiteX3" fmla="*/ 0 w 1479228"/>
              <a:gd name="connsiteY3" fmla="*/ 0 h 210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9228" h="2102069">
                <a:moveTo>
                  <a:pt x="735724" y="2102069"/>
                </a:moveTo>
                <a:cubicBezTo>
                  <a:pt x="1045779" y="2039007"/>
                  <a:pt x="1355834" y="1975945"/>
                  <a:pt x="1439917" y="1713187"/>
                </a:cubicBezTo>
                <a:cubicBezTo>
                  <a:pt x="1524000" y="1450429"/>
                  <a:pt x="1480207" y="811049"/>
                  <a:pt x="1240221" y="525518"/>
                </a:cubicBezTo>
                <a:cubicBezTo>
                  <a:pt x="1000235" y="239987"/>
                  <a:pt x="315310" y="150648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headEnd type="stealth" w="lg" len="lg"/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5860634" y="4603677"/>
            <a:ext cx="1856631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Immobilization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824573" y="116191"/>
            <a:ext cx="384172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Atmosphere</a:t>
            </a:r>
            <a:r>
              <a:rPr lang="en-US" dirty="0"/>
              <a:t> (light blue background)</a:t>
            </a:r>
          </a:p>
        </p:txBody>
      </p:sp>
      <p:sp>
        <p:nvSpPr>
          <p:cNvPr id="65" name="Freeform 64"/>
          <p:cNvSpPr/>
          <p:nvPr/>
        </p:nvSpPr>
        <p:spPr>
          <a:xfrm rot="153397">
            <a:off x="8098760" y="2278351"/>
            <a:ext cx="1381437" cy="540843"/>
          </a:xfrm>
          <a:custGeom>
            <a:avLst/>
            <a:gdLst>
              <a:gd name="connsiteX0" fmla="*/ 0 w 1965434"/>
              <a:gd name="connsiteY0" fmla="*/ 84083 h 787621"/>
              <a:gd name="connsiteX1" fmla="*/ 462455 w 1965434"/>
              <a:gd name="connsiteY1" fmla="*/ 714704 h 787621"/>
              <a:gd name="connsiteX2" fmla="*/ 1345324 w 1965434"/>
              <a:gd name="connsiteY2" fmla="*/ 767255 h 787621"/>
              <a:gd name="connsiteX3" fmla="*/ 1807779 w 1965434"/>
              <a:gd name="connsiteY3" fmla="*/ 651641 h 787621"/>
              <a:gd name="connsiteX4" fmla="*/ 1965434 w 1965434"/>
              <a:gd name="connsiteY4" fmla="*/ 0 h 78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5434" h="787621">
                <a:moveTo>
                  <a:pt x="0" y="84083"/>
                </a:moveTo>
                <a:cubicBezTo>
                  <a:pt x="119117" y="342462"/>
                  <a:pt x="238234" y="600842"/>
                  <a:pt x="462455" y="714704"/>
                </a:cubicBezTo>
                <a:cubicBezTo>
                  <a:pt x="686676" y="828566"/>
                  <a:pt x="1121103" y="777766"/>
                  <a:pt x="1345324" y="767255"/>
                </a:cubicBezTo>
                <a:cubicBezTo>
                  <a:pt x="1569545" y="756745"/>
                  <a:pt x="1704427" y="779517"/>
                  <a:pt x="1807779" y="651641"/>
                </a:cubicBezTo>
                <a:cubicBezTo>
                  <a:pt x="1911131" y="523765"/>
                  <a:pt x="1938282" y="261882"/>
                  <a:pt x="1965434" y="0"/>
                </a:cubicBezTo>
              </a:path>
            </a:pathLst>
          </a:custGeom>
          <a:solidFill>
            <a:srgbClr val="2F6EED"/>
          </a:solidFill>
          <a:ln>
            <a:solidFill>
              <a:srgbClr val="2F6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>
            <a:off x="6368380" y="1177158"/>
            <a:ext cx="538320" cy="583105"/>
          </a:xfrm>
          <a:custGeom>
            <a:avLst/>
            <a:gdLst>
              <a:gd name="connsiteX0" fmla="*/ 0 w 483476"/>
              <a:gd name="connsiteY0" fmla="*/ 546538 h 546538"/>
              <a:gd name="connsiteX1" fmla="*/ 126125 w 483476"/>
              <a:gd name="connsiteY1" fmla="*/ 199696 h 546538"/>
              <a:gd name="connsiteX2" fmla="*/ 483476 w 483476"/>
              <a:gd name="connsiteY2" fmla="*/ 0 h 54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476" h="546538">
                <a:moveTo>
                  <a:pt x="0" y="546538"/>
                </a:moveTo>
                <a:cubicBezTo>
                  <a:pt x="22773" y="418662"/>
                  <a:pt x="45546" y="290786"/>
                  <a:pt x="126125" y="199696"/>
                </a:cubicBezTo>
                <a:cubicBezTo>
                  <a:pt x="206704" y="108606"/>
                  <a:pt x="411655" y="35034"/>
                  <a:pt x="483476" y="0"/>
                </a:cubicBezTo>
              </a:path>
            </a:pathLst>
          </a:custGeom>
          <a:ln w="19050">
            <a:solidFill>
              <a:srgbClr val="FF0000"/>
            </a:solidFill>
            <a:tailEnd type="stealth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75661" y="3782489"/>
            <a:ext cx="85746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Nitrate</a:t>
            </a:r>
          </a:p>
        </p:txBody>
      </p:sp>
      <p:sp>
        <p:nvSpPr>
          <p:cNvPr id="71" name="Freeform 70"/>
          <p:cNvSpPr/>
          <p:nvPr/>
        </p:nvSpPr>
        <p:spPr>
          <a:xfrm>
            <a:off x="5129048" y="2596055"/>
            <a:ext cx="3111062" cy="1488554"/>
          </a:xfrm>
          <a:custGeom>
            <a:avLst/>
            <a:gdLst>
              <a:gd name="connsiteX0" fmla="*/ 0 w 3111062"/>
              <a:gd name="connsiteY0" fmla="*/ 1408386 h 1488554"/>
              <a:gd name="connsiteX1" fmla="*/ 1492469 w 3111062"/>
              <a:gd name="connsiteY1" fmla="*/ 1387366 h 1488554"/>
              <a:gd name="connsiteX2" fmla="*/ 2480442 w 3111062"/>
              <a:gd name="connsiteY2" fmla="*/ 409904 h 1488554"/>
              <a:gd name="connsiteX3" fmla="*/ 3111062 w 3111062"/>
              <a:gd name="connsiteY3" fmla="*/ 0 h 148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1062" h="1488554">
                <a:moveTo>
                  <a:pt x="0" y="1408386"/>
                </a:moveTo>
                <a:cubicBezTo>
                  <a:pt x="539531" y="1481083"/>
                  <a:pt x="1079062" y="1553780"/>
                  <a:pt x="1492469" y="1387366"/>
                </a:cubicBezTo>
                <a:cubicBezTo>
                  <a:pt x="1905876" y="1220952"/>
                  <a:pt x="2210677" y="641132"/>
                  <a:pt x="2480442" y="409904"/>
                </a:cubicBezTo>
                <a:cubicBezTo>
                  <a:pt x="2750207" y="178676"/>
                  <a:pt x="2930634" y="89338"/>
                  <a:pt x="3111062" y="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8331121" y="2364481"/>
            <a:ext cx="1319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Stream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109492" y="3111074"/>
            <a:ext cx="972631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Leaching</a:t>
            </a:r>
          </a:p>
        </p:txBody>
      </p:sp>
      <p:sp>
        <p:nvSpPr>
          <p:cNvPr id="75" name="Oval 74"/>
          <p:cNvSpPr/>
          <p:nvPr/>
        </p:nvSpPr>
        <p:spPr>
          <a:xfrm>
            <a:off x="8970288" y="3158962"/>
            <a:ext cx="1266788" cy="782417"/>
          </a:xfrm>
          <a:prstGeom prst="ellipse">
            <a:avLst/>
          </a:prstGeom>
          <a:solidFill>
            <a:srgbClr val="B0F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Gulf of Mexico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6210" y="3302035"/>
            <a:ext cx="1166627" cy="338554"/>
          </a:xfrm>
          <a:prstGeom prst="rect">
            <a:avLst/>
          </a:prstGeom>
          <a:solidFill>
            <a:srgbClr val="FEEFDA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Nitrification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8082123" y="5678654"/>
            <a:ext cx="2325264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Soil </a:t>
            </a:r>
            <a:r>
              <a:rPr lang="en-US" dirty="0"/>
              <a:t>(Tan background)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638" y="1105126"/>
            <a:ext cx="477301" cy="36075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261128" y="654358"/>
            <a:ext cx="15558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Dinitrogen, N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3087575" y="1196616"/>
            <a:ext cx="103770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Fertilizer</a:t>
            </a:r>
          </a:p>
        </p:txBody>
      </p:sp>
      <p:sp>
        <p:nvSpPr>
          <p:cNvPr id="4" name="Freeform 3"/>
          <p:cNvSpPr/>
          <p:nvPr/>
        </p:nvSpPr>
        <p:spPr>
          <a:xfrm>
            <a:off x="3352048" y="1490189"/>
            <a:ext cx="904642" cy="1532140"/>
          </a:xfrm>
          <a:custGeom>
            <a:avLst/>
            <a:gdLst>
              <a:gd name="connsiteX0" fmla="*/ 29585 w 986027"/>
              <a:gd name="connsiteY0" fmla="*/ 0 h 1397876"/>
              <a:gd name="connsiteX1" fmla="*/ 19075 w 986027"/>
              <a:gd name="connsiteY1" fmla="*/ 441434 h 1397876"/>
              <a:gd name="connsiteX2" fmla="*/ 250303 w 986027"/>
              <a:gd name="connsiteY2" fmla="*/ 1208689 h 1397876"/>
              <a:gd name="connsiteX3" fmla="*/ 986027 w 986027"/>
              <a:gd name="connsiteY3" fmla="*/ 1397876 h 1397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027" h="1397876">
                <a:moveTo>
                  <a:pt x="29585" y="0"/>
                </a:moveTo>
                <a:cubicBezTo>
                  <a:pt x="5937" y="119993"/>
                  <a:pt x="-17711" y="239986"/>
                  <a:pt x="19075" y="441434"/>
                </a:cubicBezTo>
                <a:cubicBezTo>
                  <a:pt x="55861" y="642882"/>
                  <a:pt x="89144" y="1049282"/>
                  <a:pt x="250303" y="1208689"/>
                </a:cubicBezTo>
                <a:cubicBezTo>
                  <a:pt x="411462" y="1368096"/>
                  <a:pt x="865158" y="1368097"/>
                  <a:pt x="986027" y="1397876"/>
                </a:cubicBez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161547" y="1299411"/>
            <a:ext cx="1264870" cy="2641968"/>
          </a:xfrm>
          <a:custGeom>
            <a:avLst/>
            <a:gdLst>
              <a:gd name="connsiteX0" fmla="*/ 0 w 1264870"/>
              <a:gd name="connsiteY0" fmla="*/ 2683042 h 2705786"/>
              <a:gd name="connsiteX1" fmla="*/ 505327 w 1264870"/>
              <a:gd name="connsiteY1" fmla="*/ 2610852 h 2705786"/>
              <a:gd name="connsiteX2" fmla="*/ 1203158 w 1264870"/>
              <a:gd name="connsiteY2" fmla="*/ 1925052 h 2705786"/>
              <a:gd name="connsiteX3" fmla="*/ 1215190 w 1264870"/>
              <a:gd name="connsiteY3" fmla="*/ 938463 h 2705786"/>
              <a:gd name="connsiteX4" fmla="*/ 1070811 w 1264870"/>
              <a:gd name="connsiteY4" fmla="*/ 156410 h 2705786"/>
              <a:gd name="connsiteX5" fmla="*/ 48127 w 1264870"/>
              <a:gd name="connsiteY5" fmla="*/ 0 h 270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4870" h="2705786">
                <a:moveTo>
                  <a:pt x="0" y="2683042"/>
                </a:moveTo>
                <a:cubicBezTo>
                  <a:pt x="152400" y="2710113"/>
                  <a:pt x="304801" y="2737184"/>
                  <a:pt x="505327" y="2610852"/>
                </a:cubicBezTo>
                <a:cubicBezTo>
                  <a:pt x="705853" y="2484520"/>
                  <a:pt x="1084848" y="2203783"/>
                  <a:pt x="1203158" y="1925052"/>
                </a:cubicBezTo>
                <a:cubicBezTo>
                  <a:pt x="1321469" y="1646320"/>
                  <a:pt x="1237248" y="1233237"/>
                  <a:pt x="1215190" y="938463"/>
                </a:cubicBezTo>
                <a:cubicBezTo>
                  <a:pt x="1193132" y="643689"/>
                  <a:pt x="1265322" y="312820"/>
                  <a:pt x="1070811" y="156410"/>
                </a:cubicBezTo>
                <a:cubicBezTo>
                  <a:pt x="876301" y="-1"/>
                  <a:pt x="462214" y="-1"/>
                  <a:pt x="48127" y="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307404" y="1913046"/>
            <a:ext cx="142571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Denitrification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218009" y="393341"/>
            <a:ext cx="1948695" cy="3300248"/>
            <a:chOff x="1288491" y="392240"/>
            <a:chExt cx="1948695" cy="3300248"/>
          </a:xfrm>
        </p:grpSpPr>
        <p:grpSp>
          <p:nvGrpSpPr>
            <p:cNvPr id="49" name="Group 48"/>
            <p:cNvGrpSpPr/>
            <p:nvPr/>
          </p:nvGrpSpPr>
          <p:grpSpPr>
            <a:xfrm>
              <a:off x="1288491" y="392240"/>
              <a:ext cx="1948695" cy="3300248"/>
              <a:chOff x="1288491" y="392240"/>
              <a:chExt cx="1948695" cy="3300248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288491" y="392240"/>
                <a:ext cx="1870842" cy="3300248"/>
                <a:chOff x="1175227" y="441434"/>
                <a:chExt cx="1870842" cy="3300248"/>
              </a:xfrm>
            </p:grpSpPr>
            <p:pic>
              <p:nvPicPr>
                <p:cNvPr id="2" name="Picture 1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85" t="2761" r="81630" b="74358"/>
                <a:stretch/>
              </p:blipFill>
              <p:spPr>
                <a:xfrm>
                  <a:off x="1175227" y="441434"/>
                  <a:ext cx="1870842" cy="3300248"/>
                </a:xfrm>
                <a:prstGeom prst="rect">
                  <a:avLst/>
                </a:prstGeom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1281677" y="666951"/>
                  <a:ext cx="956441" cy="29429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noFill/>
                  </a:endParaRPr>
                </a:p>
              </p:txBody>
            </p:sp>
          </p:grpSp>
          <p:sp>
            <p:nvSpPr>
              <p:cNvPr id="48" name="Rectangle 47"/>
              <p:cNvSpPr/>
              <p:nvPr/>
            </p:nvSpPr>
            <p:spPr>
              <a:xfrm>
                <a:off x="2638097" y="3111062"/>
                <a:ext cx="599089" cy="273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noFill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2537645" y="2444474"/>
              <a:ext cx="362645" cy="184253"/>
            </a:xfrm>
            <a:prstGeom prst="rect">
              <a:avLst/>
            </a:prstGeom>
            <a:solidFill>
              <a:srgbClr val="FEEFDA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6" r="14897" b="17233"/>
          <a:stretch/>
        </p:blipFill>
        <p:spPr>
          <a:xfrm flipH="1">
            <a:off x="1372396" y="221107"/>
            <a:ext cx="1724833" cy="2064362"/>
          </a:xfrm>
          <a:prstGeom prst="rect">
            <a:avLst/>
          </a:prstGeom>
        </p:spPr>
      </p:pic>
      <p:sp>
        <p:nvSpPr>
          <p:cNvPr id="38" name="Freeform 37"/>
          <p:cNvSpPr/>
          <p:nvPr/>
        </p:nvSpPr>
        <p:spPr>
          <a:xfrm>
            <a:off x="1013734" y="1776504"/>
            <a:ext cx="589795" cy="397686"/>
          </a:xfrm>
          <a:custGeom>
            <a:avLst/>
            <a:gdLst>
              <a:gd name="connsiteX0" fmla="*/ 241738 w 241738"/>
              <a:gd name="connsiteY0" fmla="*/ 0 h 273269"/>
              <a:gd name="connsiteX1" fmla="*/ 52552 w 241738"/>
              <a:gd name="connsiteY1" fmla="*/ 52552 h 273269"/>
              <a:gd name="connsiteX2" fmla="*/ 0 w 241738"/>
              <a:gd name="connsiteY2" fmla="*/ 273269 h 27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738" h="273269">
                <a:moveTo>
                  <a:pt x="241738" y="0"/>
                </a:moveTo>
                <a:cubicBezTo>
                  <a:pt x="167290" y="3503"/>
                  <a:pt x="92842" y="7007"/>
                  <a:pt x="52552" y="52552"/>
                </a:cubicBezTo>
                <a:cubicBezTo>
                  <a:pt x="12262" y="98097"/>
                  <a:pt x="12262" y="234731"/>
                  <a:pt x="0" y="273269"/>
                </a:cubicBez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3407188">
            <a:off x="1128254" y="685471"/>
            <a:ext cx="1554597" cy="829122"/>
          </a:xfrm>
          <a:custGeom>
            <a:avLst/>
            <a:gdLst>
              <a:gd name="connsiteX0" fmla="*/ 241738 w 241738"/>
              <a:gd name="connsiteY0" fmla="*/ 0 h 273269"/>
              <a:gd name="connsiteX1" fmla="*/ 52552 w 241738"/>
              <a:gd name="connsiteY1" fmla="*/ 52552 h 273269"/>
              <a:gd name="connsiteX2" fmla="*/ 0 w 241738"/>
              <a:gd name="connsiteY2" fmla="*/ 273269 h 273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738" h="273269">
                <a:moveTo>
                  <a:pt x="241738" y="0"/>
                </a:moveTo>
                <a:cubicBezTo>
                  <a:pt x="167290" y="3503"/>
                  <a:pt x="92842" y="7007"/>
                  <a:pt x="52552" y="52552"/>
                </a:cubicBezTo>
                <a:cubicBezTo>
                  <a:pt x="12262" y="98097"/>
                  <a:pt x="12262" y="234731"/>
                  <a:pt x="0" y="273269"/>
                </a:cubicBez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2688599" y="3037803"/>
            <a:ext cx="1612910" cy="856514"/>
          </a:xfrm>
          <a:custGeom>
            <a:avLst/>
            <a:gdLst>
              <a:gd name="connsiteX0" fmla="*/ 1587062 w 1587062"/>
              <a:gd name="connsiteY0" fmla="*/ 788276 h 798665"/>
              <a:gd name="connsiteX1" fmla="*/ 1124607 w 1587062"/>
              <a:gd name="connsiteY1" fmla="*/ 756745 h 798665"/>
              <a:gd name="connsiteX2" fmla="*/ 262759 w 1587062"/>
              <a:gd name="connsiteY2" fmla="*/ 451945 h 798665"/>
              <a:gd name="connsiteX3" fmla="*/ 0 w 1587062"/>
              <a:gd name="connsiteY3" fmla="*/ 0 h 798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062" h="798665">
                <a:moveTo>
                  <a:pt x="1587062" y="788276"/>
                </a:moveTo>
                <a:cubicBezTo>
                  <a:pt x="1466193" y="800538"/>
                  <a:pt x="1345324" y="812800"/>
                  <a:pt x="1124607" y="756745"/>
                </a:cubicBezTo>
                <a:cubicBezTo>
                  <a:pt x="903890" y="700690"/>
                  <a:pt x="450193" y="578069"/>
                  <a:pt x="262759" y="451945"/>
                </a:cubicBezTo>
                <a:cubicBezTo>
                  <a:pt x="75324" y="325821"/>
                  <a:pt x="37662" y="162910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1961629" y="3414901"/>
            <a:ext cx="13504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Assimilation</a:t>
            </a:r>
          </a:p>
        </p:txBody>
      </p:sp>
      <p:sp>
        <p:nvSpPr>
          <p:cNvPr id="23" name="Freeform 22"/>
          <p:cNvSpPr/>
          <p:nvPr/>
        </p:nvSpPr>
        <p:spPr>
          <a:xfrm>
            <a:off x="2785565" y="2291255"/>
            <a:ext cx="5328421" cy="45719"/>
          </a:xfrm>
          <a:custGeom>
            <a:avLst/>
            <a:gdLst>
              <a:gd name="connsiteX0" fmla="*/ 0 w 3867807"/>
              <a:gd name="connsiteY0" fmla="*/ 105103 h 199818"/>
              <a:gd name="connsiteX1" fmla="*/ 157656 w 3867807"/>
              <a:gd name="connsiteY1" fmla="*/ 94593 h 199818"/>
              <a:gd name="connsiteX2" fmla="*/ 189187 w 3867807"/>
              <a:gd name="connsiteY2" fmla="*/ 73572 h 199818"/>
              <a:gd name="connsiteX3" fmla="*/ 273269 w 3867807"/>
              <a:gd name="connsiteY3" fmla="*/ 126124 h 199818"/>
              <a:gd name="connsiteX4" fmla="*/ 294290 w 3867807"/>
              <a:gd name="connsiteY4" fmla="*/ 157655 h 199818"/>
              <a:gd name="connsiteX5" fmla="*/ 378373 w 3867807"/>
              <a:gd name="connsiteY5" fmla="*/ 178676 h 199818"/>
              <a:gd name="connsiteX6" fmla="*/ 515007 w 3867807"/>
              <a:gd name="connsiteY6" fmla="*/ 168165 h 199818"/>
              <a:gd name="connsiteX7" fmla="*/ 546538 w 3867807"/>
              <a:gd name="connsiteY7" fmla="*/ 157655 h 199818"/>
              <a:gd name="connsiteX8" fmla="*/ 599090 w 3867807"/>
              <a:gd name="connsiteY8" fmla="*/ 136634 h 199818"/>
              <a:gd name="connsiteX9" fmla="*/ 693683 w 3867807"/>
              <a:gd name="connsiteY9" fmla="*/ 126124 h 199818"/>
              <a:gd name="connsiteX10" fmla="*/ 788276 w 3867807"/>
              <a:gd name="connsiteY10" fmla="*/ 94593 h 199818"/>
              <a:gd name="connsiteX11" fmla="*/ 819807 w 3867807"/>
              <a:gd name="connsiteY11" fmla="*/ 84083 h 199818"/>
              <a:gd name="connsiteX12" fmla="*/ 851338 w 3867807"/>
              <a:gd name="connsiteY12" fmla="*/ 52552 h 199818"/>
              <a:gd name="connsiteX13" fmla="*/ 893380 w 3867807"/>
              <a:gd name="connsiteY13" fmla="*/ 42041 h 199818"/>
              <a:gd name="connsiteX14" fmla="*/ 966952 w 3867807"/>
              <a:gd name="connsiteY14" fmla="*/ 0 h 199818"/>
              <a:gd name="connsiteX15" fmla="*/ 1072056 w 3867807"/>
              <a:gd name="connsiteY15" fmla="*/ 10510 h 199818"/>
              <a:gd name="connsiteX16" fmla="*/ 1114097 w 3867807"/>
              <a:gd name="connsiteY16" fmla="*/ 42041 h 199818"/>
              <a:gd name="connsiteX17" fmla="*/ 1187669 w 3867807"/>
              <a:gd name="connsiteY17" fmla="*/ 115614 h 199818"/>
              <a:gd name="connsiteX18" fmla="*/ 1439918 w 3867807"/>
              <a:gd name="connsiteY18" fmla="*/ 136634 h 199818"/>
              <a:gd name="connsiteX19" fmla="*/ 1618593 w 3867807"/>
              <a:gd name="connsiteY19" fmla="*/ 147145 h 199818"/>
              <a:gd name="connsiteX20" fmla="*/ 1807780 w 3867807"/>
              <a:gd name="connsiteY20" fmla="*/ 157655 h 199818"/>
              <a:gd name="connsiteX21" fmla="*/ 1870842 w 3867807"/>
              <a:gd name="connsiteY21" fmla="*/ 199696 h 199818"/>
              <a:gd name="connsiteX22" fmla="*/ 2060028 w 3867807"/>
              <a:gd name="connsiteY22" fmla="*/ 178676 h 199818"/>
              <a:gd name="connsiteX23" fmla="*/ 2133600 w 3867807"/>
              <a:gd name="connsiteY23" fmla="*/ 157655 h 199818"/>
              <a:gd name="connsiteX24" fmla="*/ 2175642 w 3867807"/>
              <a:gd name="connsiteY24" fmla="*/ 147145 h 199818"/>
              <a:gd name="connsiteX25" fmla="*/ 2238704 w 3867807"/>
              <a:gd name="connsiteY25" fmla="*/ 115614 h 199818"/>
              <a:gd name="connsiteX26" fmla="*/ 2396359 w 3867807"/>
              <a:gd name="connsiteY26" fmla="*/ 94593 h 199818"/>
              <a:gd name="connsiteX27" fmla="*/ 2459421 w 3867807"/>
              <a:gd name="connsiteY27" fmla="*/ 73572 h 199818"/>
              <a:gd name="connsiteX28" fmla="*/ 2669628 w 3867807"/>
              <a:gd name="connsiteY28" fmla="*/ 73572 h 199818"/>
              <a:gd name="connsiteX29" fmla="*/ 2701159 w 3867807"/>
              <a:gd name="connsiteY29" fmla="*/ 84083 h 199818"/>
              <a:gd name="connsiteX30" fmla="*/ 2732690 w 3867807"/>
              <a:gd name="connsiteY30" fmla="*/ 105103 h 199818"/>
              <a:gd name="connsiteX31" fmla="*/ 2795752 w 3867807"/>
              <a:gd name="connsiteY31" fmla="*/ 126124 h 199818"/>
              <a:gd name="connsiteX32" fmla="*/ 2827283 w 3867807"/>
              <a:gd name="connsiteY32" fmla="*/ 147145 h 199818"/>
              <a:gd name="connsiteX33" fmla="*/ 2911366 w 3867807"/>
              <a:gd name="connsiteY33" fmla="*/ 168165 h 199818"/>
              <a:gd name="connsiteX34" fmla="*/ 2953407 w 3867807"/>
              <a:gd name="connsiteY34" fmla="*/ 157655 h 199818"/>
              <a:gd name="connsiteX35" fmla="*/ 3016469 w 3867807"/>
              <a:gd name="connsiteY35" fmla="*/ 136634 h 199818"/>
              <a:gd name="connsiteX36" fmla="*/ 3321269 w 3867807"/>
              <a:gd name="connsiteY36" fmla="*/ 147145 h 199818"/>
              <a:gd name="connsiteX37" fmla="*/ 3426373 w 3867807"/>
              <a:gd name="connsiteY37" fmla="*/ 168165 h 199818"/>
              <a:gd name="connsiteX38" fmla="*/ 3499945 w 3867807"/>
              <a:gd name="connsiteY38" fmla="*/ 189186 h 199818"/>
              <a:gd name="connsiteX39" fmla="*/ 3867807 w 3867807"/>
              <a:gd name="connsiteY39" fmla="*/ 189186 h 19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867807" h="199818">
                <a:moveTo>
                  <a:pt x="0" y="105103"/>
                </a:moveTo>
                <a:cubicBezTo>
                  <a:pt x="52552" y="101600"/>
                  <a:pt x="105704" y="103252"/>
                  <a:pt x="157656" y="94593"/>
                </a:cubicBezTo>
                <a:cubicBezTo>
                  <a:pt x="170116" y="92516"/>
                  <a:pt x="176555" y="73572"/>
                  <a:pt x="189187" y="73572"/>
                </a:cubicBezTo>
                <a:cubicBezTo>
                  <a:pt x="205838" y="73572"/>
                  <a:pt x="264598" y="117453"/>
                  <a:pt x="273269" y="126124"/>
                </a:cubicBezTo>
                <a:cubicBezTo>
                  <a:pt x="282201" y="135056"/>
                  <a:pt x="282992" y="152006"/>
                  <a:pt x="294290" y="157655"/>
                </a:cubicBezTo>
                <a:cubicBezTo>
                  <a:pt x="320130" y="170575"/>
                  <a:pt x="378373" y="178676"/>
                  <a:pt x="378373" y="178676"/>
                </a:cubicBezTo>
                <a:cubicBezTo>
                  <a:pt x="423918" y="175172"/>
                  <a:pt x="469681" y="173831"/>
                  <a:pt x="515007" y="168165"/>
                </a:cubicBezTo>
                <a:cubicBezTo>
                  <a:pt x="526000" y="166791"/>
                  <a:pt x="536165" y="161545"/>
                  <a:pt x="546538" y="157655"/>
                </a:cubicBezTo>
                <a:cubicBezTo>
                  <a:pt x="564204" y="151030"/>
                  <a:pt x="580642" y="140587"/>
                  <a:pt x="599090" y="136634"/>
                </a:cubicBezTo>
                <a:cubicBezTo>
                  <a:pt x="630111" y="129987"/>
                  <a:pt x="662152" y="129627"/>
                  <a:pt x="693683" y="126124"/>
                </a:cubicBezTo>
                <a:lnTo>
                  <a:pt x="788276" y="94593"/>
                </a:lnTo>
                <a:lnTo>
                  <a:pt x="819807" y="84083"/>
                </a:lnTo>
                <a:cubicBezTo>
                  <a:pt x="830317" y="73573"/>
                  <a:pt x="838433" y="59927"/>
                  <a:pt x="851338" y="52552"/>
                </a:cubicBezTo>
                <a:cubicBezTo>
                  <a:pt x="863880" y="45385"/>
                  <a:pt x="879854" y="47113"/>
                  <a:pt x="893380" y="42041"/>
                </a:cubicBezTo>
                <a:cubicBezTo>
                  <a:pt x="923862" y="30610"/>
                  <a:pt x="940813" y="17426"/>
                  <a:pt x="966952" y="0"/>
                </a:cubicBezTo>
                <a:cubicBezTo>
                  <a:pt x="1001987" y="3503"/>
                  <a:pt x="1038201" y="837"/>
                  <a:pt x="1072056" y="10510"/>
                </a:cubicBezTo>
                <a:cubicBezTo>
                  <a:pt x="1088899" y="15322"/>
                  <a:pt x="1101135" y="30258"/>
                  <a:pt x="1114097" y="42041"/>
                </a:cubicBezTo>
                <a:cubicBezTo>
                  <a:pt x="1139760" y="65371"/>
                  <a:pt x="1154766" y="104647"/>
                  <a:pt x="1187669" y="115614"/>
                </a:cubicBezTo>
                <a:cubicBezTo>
                  <a:pt x="1289076" y="149415"/>
                  <a:pt x="1208134" y="125597"/>
                  <a:pt x="1439918" y="136634"/>
                </a:cubicBezTo>
                <a:cubicBezTo>
                  <a:pt x="1530849" y="182101"/>
                  <a:pt x="1442915" y="147145"/>
                  <a:pt x="1618593" y="147145"/>
                </a:cubicBezTo>
                <a:cubicBezTo>
                  <a:pt x="1681753" y="147145"/>
                  <a:pt x="1744718" y="154152"/>
                  <a:pt x="1807780" y="157655"/>
                </a:cubicBezTo>
                <a:cubicBezTo>
                  <a:pt x="1828801" y="171669"/>
                  <a:pt x="1845682" y="201983"/>
                  <a:pt x="1870842" y="199696"/>
                </a:cubicBezTo>
                <a:cubicBezTo>
                  <a:pt x="1936219" y="193753"/>
                  <a:pt x="1996102" y="190299"/>
                  <a:pt x="2060028" y="178676"/>
                </a:cubicBezTo>
                <a:cubicBezTo>
                  <a:pt x="2105199" y="170463"/>
                  <a:pt x="2094208" y="168909"/>
                  <a:pt x="2133600" y="157655"/>
                </a:cubicBezTo>
                <a:cubicBezTo>
                  <a:pt x="2147490" y="153687"/>
                  <a:pt x="2161628" y="150648"/>
                  <a:pt x="2175642" y="147145"/>
                </a:cubicBezTo>
                <a:cubicBezTo>
                  <a:pt x="2196663" y="136635"/>
                  <a:pt x="2217228" y="125159"/>
                  <a:pt x="2238704" y="115614"/>
                </a:cubicBezTo>
                <a:cubicBezTo>
                  <a:pt x="2288244" y="93596"/>
                  <a:pt x="2343016" y="99038"/>
                  <a:pt x="2396359" y="94593"/>
                </a:cubicBezTo>
                <a:cubicBezTo>
                  <a:pt x="2417380" y="87586"/>
                  <a:pt x="2437565" y="77215"/>
                  <a:pt x="2459421" y="73572"/>
                </a:cubicBezTo>
                <a:cubicBezTo>
                  <a:pt x="2569613" y="55207"/>
                  <a:pt x="2573197" y="61519"/>
                  <a:pt x="2669628" y="73572"/>
                </a:cubicBezTo>
                <a:cubicBezTo>
                  <a:pt x="2680138" y="77076"/>
                  <a:pt x="2691250" y="79128"/>
                  <a:pt x="2701159" y="84083"/>
                </a:cubicBezTo>
                <a:cubicBezTo>
                  <a:pt x="2712457" y="89732"/>
                  <a:pt x="2721147" y="99973"/>
                  <a:pt x="2732690" y="105103"/>
                </a:cubicBezTo>
                <a:cubicBezTo>
                  <a:pt x="2752938" y="114102"/>
                  <a:pt x="2795752" y="126124"/>
                  <a:pt x="2795752" y="126124"/>
                </a:cubicBezTo>
                <a:cubicBezTo>
                  <a:pt x="2806262" y="133131"/>
                  <a:pt x="2815985" y="141496"/>
                  <a:pt x="2827283" y="147145"/>
                </a:cubicBezTo>
                <a:cubicBezTo>
                  <a:pt x="2848828" y="157917"/>
                  <a:pt x="2891380" y="164168"/>
                  <a:pt x="2911366" y="168165"/>
                </a:cubicBezTo>
                <a:cubicBezTo>
                  <a:pt x="2925380" y="164662"/>
                  <a:pt x="2939571" y="161806"/>
                  <a:pt x="2953407" y="157655"/>
                </a:cubicBezTo>
                <a:cubicBezTo>
                  <a:pt x="2974630" y="151288"/>
                  <a:pt x="3016469" y="136634"/>
                  <a:pt x="3016469" y="136634"/>
                </a:cubicBezTo>
                <a:cubicBezTo>
                  <a:pt x="3118069" y="140138"/>
                  <a:pt x="3219774" y="141345"/>
                  <a:pt x="3321269" y="147145"/>
                </a:cubicBezTo>
                <a:cubicBezTo>
                  <a:pt x="3347075" y="148620"/>
                  <a:pt x="3398569" y="160221"/>
                  <a:pt x="3426373" y="168165"/>
                </a:cubicBezTo>
                <a:cubicBezTo>
                  <a:pt x="3444966" y="173477"/>
                  <a:pt x="3481891" y="188723"/>
                  <a:pt x="3499945" y="189186"/>
                </a:cubicBezTo>
                <a:cubicBezTo>
                  <a:pt x="3622525" y="192329"/>
                  <a:pt x="3745186" y="189186"/>
                  <a:pt x="3867807" y="189186"/>
                </a:cubicBezTo>
              </a:path>
            </a:pathLst>
          </a:custGeom>
          <a:noFill/>
          <a:ln w="28575">
            <a:solidFill>
              <a:srgbClr val="7E2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88599" y="401182"/>
            <a:ext cx="4660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54014" y="1699567"/>
            <a:ext cx="1185940" cy="9278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Riparian Buffer Strip</a:t>
            </a:r>
          </a:p>
        </p:txBody>
      </p:sp>
      <p:sp>
        <p:nvSpPr>
          <p:cNvPr id="10" name="Freeform 9"/>
          <p:cNvSpPr/>
          <p:nvPr/>
        </p:nvSpPr>
        <p:spPr>
          <a:xfrm>
            <a:off x="6784847" y="2627427"/>
            <a:ext cx="522475" cy="1267917"/>
          </a:xfrm>
          <a:custGeom>
            <a:avLst/>
            <a:gdLst>
              <a:gd name="connsiteX0" fmla="*/ 0 w 310896"/>
              <a:gd name="connsiteY0" fmla="*/ 640080 h 640080"/>
              <a:gd name="connsiteX1" fmla="*/ 310896 w 310896"/>
              <a:gd name="connsiteY1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0896" h="640080">
                <a:moveTo>
                  <a:pt x="0" y="640080"/>
                </a:moveTo>
                <a:cubicBezTo>
                  <a:pt x="117348" y="423672"/>
                  <a:pt x="234696" y="207264"/>
                  <a:pt x="310896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7939954" y="1963406"/>
            <a:ext cx="391167" cy="321437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04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3" y="935037"/>
            <a:ext cx="7681562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8237" y="0"/>
            <a:ext cx="10515600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The Nitrogen Cycle in an Iowa Ag System</a:t>
            </a:r>
          </a:p>
        </p:txBody>
      </p:sp>
    </p:spTree>
    <p:extLst>
      <p:ext uri="{BB962C8B-B14F-4D97-AF65-F5344CB8AC3E}">
        <p14:creationId xmlns:p14="http://schemas.microsoft.com/office/powerpoint/2010/main" val="306211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64" y="0"/>
            <a:ext cx="9892650" cy="679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46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Features of the Model:</a:t>
            </a:r>
            <a:br>
              <a:rPr lang="en-US" b="1" dirty="0"/>
            </a:br>
            <a:r>
              <a:rPr lang="en-US" b="1" dirty="0"/>
              <a:t>Three cropping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Continuous corn</a:t>
            </a:r>
          </a:p>
          <a:p>
            <a:r>
              <a:rPr lang="en-US" dirty="0"/>
              <a:t>Corn-soybean rotation</a:t>
            </a:r>
          </a:p>
          <a:p>
            <a:r>
              <a:rPr lang="en-US" dirty="0"/>
              <a:t>Alfalfa, as a perennial</a:t>
            </a:r>
          </a:p>
        </p:txBody>
      </p:sp>
    </p:spTree>
    <p:extLst>
      <p:ext uri="{BB962C8B-B14F-4D97-AF65-F5344CB8AC3E}">
        <p14:creationId xmlns:p14="http://schemas.microsoft.com/office/powerpoint/2010/main" val="48919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68531" y="0"/>
            <a:ext cx="10287000" cy="6891338"/>
            <a:chOff x="989570" y="-33338"/>
            <a:chExt cx="10287000" cy="6891338"/>
          </a:xfrm>
        </p:grpSpPr>
        <p:pic>
          <p:nvPicPr>
            <p:cNvPr id="46082" name="Picture 2050" descr="Nash-CS-B1-1,160N,9-11-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570" y="-33338"/>
              <a:ext cx="10287000" cy="6891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083" name="Text Box 2051"/>
            <p:cNvSpPr txBox="1">
              <a:spLocks noChangeArrowheads="1"/>
            </p:cNvSpPr>
            <p:nvPr/>
          </p:nvSpPr>
          <p:spPr bwMode="auto">
            <a:xfrm>
              <a:off x="5746627" y="533400"/>
              <a:ext cx="1162594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 dirty="0">
                  <a:solidFill>
                    <a:srgbClr val="0000A4"/>
                  </a:solidFill>
                  <a:latin typeface="Arial" panose="020B0604020202020204" pitchFamily="34" charset="0"/>
                </a:rPr>
                <a:t>Corn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470454" y="6227805"/>
              <a:ext cx="11986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A. Russell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87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89" y="21046"/>
            <a:ext cx="10254342" cy="683622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2960" y="613319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Soybean</a:t>
            </a:r>
          </a:p>
        </p:txBody>
      </p:sp>
    </p:spTree>
    <p:extLst>
      <p:ext uri="{BB962C8B-B14F-4D97-AF65-F5344CB8AC3E}">
        <p14:creationId xmlns:p14="http://schemas.microsoft.com/office/powerpoint/2010/main" val="879743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307683" cy="68717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4787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Alfalfa</a:t>
            </a:r>
          </a:p>
        </p:txBody>
      </p:sp>
    </p:spTree>
    <p:extLst>
      <p:ext uri="{BB962C8B-B14F-4D97-AF65-F5344CB8AC3E}">
        <p14:creationId xmlns:p14="http://schemas.microsoft.com/office/powerpoint/2010/main" val="158781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3142</TotalTime>
  <Words>1858</Words>
  <Application>Microsoft Office PowerPoint</Application>
  <PresentationFormat>Widescreen</PresentationFormat>
  <Paragraphs>161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Hands-on simulation modeling:  An N Model for Ag Systems in Iowa</vt:lpstr>
      <vt:lpstr>Today’s Modeling Activity Use Model in ‘Lab’ Mode</vt:lpstr>
      <vt:lpstr>PowerPoint Presentation</vt:lpstr>
      <vt:lpstr>The Nitrogen Cycle in an Iowa Ag System</vt:lpstr>
      <vt:lpstr>PowerPoint Presentation</vt:lpstr>
      <vt:lpstr>Features of the Model: Three cropping systems</vt:lpstr>
      <vt:lpstr>PowerPoint Presentation</vt:lpstr>
      <vt:lpstr>Soybean</vt:lpstr>
      <vt:lpstr>Alfalfa</vt:lpstr>
      <vt:lpstr>How might different Cropping Systems affect N cycling in different ways? </vt:lpstr>
      <vt:lpstr>Cropping Systems can affect N cycling  </vt:lpstr>
      <vt:lpstr>Different levels of fertilizer addition  (Corn only, kg/ha/yr) &amp; timing</vt:lpstr>
      <vt:lpstr>Several aspects of management</vt:lpstr>
      <vt:lpstr>Cover Crops can reduce N flow to streams</vt:lpstr>
      <vt:lpstr>Riparian Buffer Strips can  reduce N flow to streams</vt:lpstr>
      <vt:lpstr>PowerPoint Presentation</vt:lpstr>
      <vt:lpstr>Part A – Law of Conservation of Mass</vt:lpstr>
      <vt:lpstr>Results</vt:lpstr>
      <vt:lpstr>Interpretation</vt:lpstr>
      <vt:lpstr>Using a model to virtually test a hypothesis</vt:lpstr>
      <vt:lpstr>Experiment with the Model Individual Activity: N Model in IA Ag</vt:lpstr>
      <vt:lpstr>What model parameters can you change  to achieve address these What-If questions?</vt:lpstr>
      <vt:lpstr>Basic method for addressing a question </vt:lpstr>
      <vt:lpstr>What-If Question 1</vt:lpstr>
      <vt:lpstr>Gathering Data from the Model Run</vt:lpstr>
      <vt:lpstr>Results to Record in Table 2 for Scenario 1</vt:lpstr>
      <vt:lpstr>Results: Interpret the results for Scenario 1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Russell, Ann E [NREM]</dc:creator>
  <cp:lastModifiedBy>Russell, Ann E [NREM]</cp:lastModifiedBy>
  <cp:revision>218</cp:revision>
  <dcterms:created xsi:type="dcterms:W3CDTF">2015-09-09T16:06:36Z</dcterms:created>
  <dcterms:modified xsi:type="dcterms:W3CDTF">2020-06-13T21:44:23Z</dcterms:modified>
</cp:coreProperties>
</file>